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charset="1" panose="00000500000000000000"/>
      <p:regular r:id="rId10"/>
    </p:embeddedFont>
    <p:embeddedFont>
      <p:font typeface="Poppins Bold" charset="1" panose="00000800000000000000"/>
      <p:regular r:id="rId11"/>
    </p:embeddedFont>
    <p:embeddedFont>
      <p:font typeface="Poppins Italics" charset="1" panose="00000500000000000000"/>
      <p:regular r:id="rId12"/>
    </p:embeddedFont>
    <p:embeddedFont>
      <p:font typeface="Poppins Bold Italics" charset="1" panose="00000800000000000000"/>
      <p:regular r:id="rId13"/>
    </p:embeddedFont>
    <p:embeddedFont>
      <p:font typeface="Poppins Thin" charset="1" panose="00000300000000000000"/>
      <p:regular r:id="rId14"/>
    </p:embeddedFont>
    <p:embeddedFont>
      <p:font typeface="Poppins Thin Italics" charset="1" panose="00000300000000000000"/>
      <p:regular r:id="rId15"/>
    </p:embeddedFont>
    <p:embeddedFont>
      <p:font typeface="Poppins Extra-Light" charset="1" panose="00000300000000000000"/>
      <p:regular r:id="rId16"/>
    </p:embeddedFont>
    <p:embeddedFont>
      <p:font typeface="Poppins Extra-Light Italics" charset="1" panose="00000300000000000000"/>
      <p:regular r:id="rId17"/>
    </p:embeddedFont>
    <p:embeddedFont>
      <p:font typeface="Poppins Light" charset="1" panose="00000400000000000000"/>
      <p:regular r:id="rId18"/>
    </p:embeddedFont>
    <p:embeddedFont>
      <p:font typeface="Poppins Light Italics" charset="1" panose="00000400000000000000"/>
      <p:regular r:id="rId19"/>
    </p:embeddedFont>
    <p:embeddedFont>
      <p:font typeface="Poppins Medium" charset="1" panose="00000600000000000000"/>
      <p:regular r:id="rId20"/>
    </p:embeddedFont>
    <p:embeddedFont>
      <p:font typeface="Poppins Medium Italics" charset="1" panose="00000600000000000000"/>
      <p:regular r:id="rId21"/>
    </p:embeddedFont>
    <p:embeddedFont>
      <p:font typeface="Poppins Semi-Bold" charset="1" panose="00000700000000000000"/>
      <p:regular r:id="rId22"/>
    </p:embeddedFont>
    <p:embeddedFont>
      <p:font typeface="Poppins Semi-Bold Italics" charset="1" panose="00000700000000000000"/>
      <p:regular r:id="rId23"/>
    </p:embeddedFont>
    <p:embeddedFont>
      <p:font typeface="Poppins Ultra-Bold" charset="1" panose="00000900000000000000"/>
      <p:regular r:id="rId24"/>
    </p:embeddedFont>
    <p:embeddedFont>
      <p:font typeface="Poppins Ultra-Bold Italics" charset="1" panose="00000900000000000000"/>
      <p:regular r:id="rId25"/>
    </p:embeddedFont>
    <p:embeddedFont>
      <p:font typeface="Poppins Heavy" charset="1" panose="00000A00000000000000"/>
      <p:regular r:id="rId26"/>
    </p:embeddedFont>
    <p:embeddedFont>
      <p:font typeface="Poppins Heavy Italics" charset="1" panose="00000A00000000000000"/>
      <p:regular r:id="rId27"/>
    </p:embeddedFont>
    <p:embeddedFont>
      <p:font typeface="Open Sans" charset="1" panose="020B0606030504020204"/>
      <p:regular r:id="rId28"/>
    </p:embeddedFont>
    <p:embeddedFont>
      <p:font typeface="Open Sans Bold" charset="1" panose="020B0806030504020204"/>
      <p:regular r:id="rId29"/>
    </p:embeddedFont>
    <p:embeddedFont>
      <p:font typeface="Open Sans Italics" charset="1" panose="020B0606030504020204"/>
      <p:regular r:id="rId30"/>
    </p:embeddedFont>
    <p:embeddedFont>
      <p:font typeface="Open Sans Bold Italics" charset="1" panose="020B0806030504020204"/>
      <p:regular r:id="rId31"/>
    </p:embeddedFont>
    <p:embeddedFont>
      <p:font typeface="Open Sans Light" charset="1" panose="020B0306030504020204"/>
      <p:regular r:id="rId32"/>
    </p:embeddedFont>
    <p:embeddedFont>
      <p:font typeface="Open Sans Light Italics" charset="1" panose="020B0306030504020204"/>
      <p:regular r:id="rId33"/>
    </p:embeddedFont>
    <p:embeddedFont>
      <p:font typeface="Open Sans Ultra-Bold" charset="1" panose="00000000000000000000"/>
      <p:regular r:id="rId34"/>
    </p:embeddedFont>
    <p:embeddedFont>
      <p:font typeface="Open Sans Ultra-Bold Italics" charset="1" panose="0000000000000000000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47"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sv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https://github.com/AlejandrVergara/Finalwork" TargetMode="External" Type="http://schemas.openxmlformats.org/officeDocument/2006/relationships/hyperlink"/><Relationship Id="rId3" Target="../media/image13.png" Type="http://schemas.openxmlformats.org/officeDocument/2006/relationships/image"/><Relationship Id="rId4" Target="../media/image1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3572"/>
        </a:solidFill>
      </p:bgPr>
    </p:bg>
    <p:spTree>
      <p:nvGrpSpPr>
        <p:cNvPr id="1" name=""/>
        <p:cNvGrpSpPr/>
        <p:nvPr/>
      </p:nvGrpSpPr>
      <p:grpSpPr>
        <a:xfrm>
          <a:off x="0" y="0"/>
          <a:ext cx="0" cy="0"/>
          <a:chOff x="0" y="0"/>
          <a:chExt cx="0" cy="0"/>
        </a:xfrm>
      </p:grpSpPr>
      <p:sp>
        <p:nvSpPr>
          <p:cNvPr name="Freeform 2" id="2"/>
          <p:cNvSpPr/>
          <p:nvPr/>
        </p:nvSpPr>
        <p:spPr>
          <a:xfrm flipH="false" flipV="false" rot="0">
            <a:off x="10853278" y="2615657"/>
            <a:ext cx="10946941" cy="8896877"/>
          </a:xfrm>
          <a:custGeom>
            <a:avLst/>
            <a:gdLst/>
            <a:ahLst/>
            <a:cxnLst/>
            <a:rect r="r" b="b" t="t" l="l"/>
            <a:pathLst>
              <a:path h="8896877" w="10946941">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243554" y="-1718684"/>
            <a:ext cx="5643741" cy="4114800"/>
          </a:xfrm>
          <a:custGeom>
            <a:avLst/>
            <a:gdLst/>
            <a:ahLst/>
            <a:cxnLst/>
            <a:rect r="r" b="b" t="t" l="l"/>
            <a:pathLst>
              <a:path h="4114800" w="5643741">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241779" y="2358482"/>
            <a:ext cx="11612350" cy="3157856"/>
          </a:xfrm>
          <a:prstGeom prst="rect">
            <a:avLst/>
          </a:prstGeom>
        </p:spPr>
        <p:txBody>
          <a:bodyPr anchor="t" rtlCol="false" tIns="0" lIns="0" bIns="0" rIns="0">
            <a:spAutoFit/>
          </a:bodyPr>
          <a:lstStyle/>
          <a:p>
            <a:pPr>
              <a:lnSpc>
                <a:spcPts val="12319"/>
              </a:lnSpc>
            </a:pPr>
            <a:r>
              <a:rPr lang="en-US" sz="8799" spc="-149">
                <a:solidFill>
                  <a:srgbClr val="FFFFFF"/>
                </a:solidFill>
                <a:latin typeface="Poppins Bold"/>
              </a:rPr>
              <a:t>Supervised Learning Final Project</a:t>
            </a:r>
          </a:p>
        </p:txBody>
      </p:sp>
      <p:sp>
        <p:nvSpPr>
          <p:cNvPr name="TextBox 5" id="5"/>
          <p:cNvSpPr txBox="true"/>
          <p:nvPr/>
        </p:nvSpPr>
        <p:spPr>
          <a:xfrm rot="0">
            <a:off x="1836508" y="6456400"/>
            <a:ext cx="8501130" cy="1082041"/>
          </a:xfrm>
          <a:prstGeom prst="rect">
            <a:avLst/>
          </a:prstGeom>
        </p:spPr>
        <p:txBody>
          <a:bodyPr anchor="t" rtlCol="false" tIns="0" lIns="0" bIns="0" rIns="0">
            <a:spAutoFit/>
          </a:bodyPr>
          <a:lstStyle/>
          <a:p>
            <a:pPr>
              <a:lnSpc>
                <a:spcPts val="4319"/>
              </a:lnSpc>
            </a:pPr>
            <a:r>
              <a:rPr lang="en-US" sz="2699">
                <a:solidFill>
                  <a:srgbClr val="EEF2F5"/>
                </a:solidFill>
                <a:latin typeface="Poppins Bold"/>
              </a:rPr>
              <a:t>By: Jose Alejandro Vergara Rincón,  Jennyfer Torres  and Juan Sebastian Gonzalez</a:t>
            </a:r>
          </a:p>
        </p:txBody>
      </p:sp>
      <p:grpSp>
        <p:nvGrpSpPr>
          <p:cNvPr name="Group 6" id="6"/>
          <p:cNvGrpSpPr/>
          <p:nvPr/>
        </p:nvGrpSpPr>
        <p:grpSpPr>
          <a:xfrm rot="0">
            <a:off x="0" y="9998267"/>
            <a:ext cx="9144000" cy="288733"/>
            <a:chOff x="0" y="0"/>
            <a:chExt cx="2408296" cy="76045"/>
          </a:xfrm>
        </p:grpSpPr>
        <p:sp>
          <p:nvSpPr>
            <p:cNvPr name="Freeform 7" id="7"/>
            <p:cNvSpPr/>
            <p:nvPr/>
          </p:nvSpPr>
          <p:spPr>
            <a:xfrm flipH="false" flipV="false" rot="0">
              <a:off x="0" y="0"/>
              <a:ext cx="2408296" cy="76045"/>
            </a:xfrm>
            <a:custGeom>
              <a:avLst/>
              <a:gdLst/>
              <a:ahLst/>
              <a:cxnLst/>
              <a:rect r="r" b="b" t="t" l="l"/>
              <a:pathLst>
                <a:path h="76045" w="2408296">
                  <a:moveTo>
                    <a:pt x="0" y="0"/>
                  </a:moveTo>
                  <a:lnTo>
                    <a:pt x="2408296" y="0"/>
                  </a:lnTo>
                  <a:lnTo>
                    <a:pt x="2408296" y="76045"/>
                  </a:lnTo>
                  <a:lnTo>
                    <a:pt x="0" y="76045"/>
                  </a:lnTo>
                  <a:close/>
                </a:path>
              </a:pathLst>
            </a:custGeom>
            <a:solidFill>
              <a:srgbClr val="32AD97"/>
            </a:solidFill>
          </p:spPr>
        </p:sp>
        <p:sp>
          <p:nvSpPr>
            <p:cNvPr name="TextBox 8" id="8"/>
            <p:cNvSpPr txBox="true"/>
            <p:nvPr/>
          </p:nvSpPr>
          <p:spPr>
            <a:xfrm>
              <a:off x="0" y="-38100"/>
              <a:ext cx="2408296" cy="114145"/>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474072" y="1423988"/>
            <a:ext cx="10333568" cy="7906179"/>
            <a:chOff x="0" y="0"/>
            <a:chExt cx="2449438" cy="1874057"/>
          </a:xfrm>
        </p:grpSpPr>
        <p:sp>
          <p:nvSpPr>
            <p:cNvPr name="Freeform 3" id="3"/>
            <p:cNvSpPr/>
            <p:nvPr/>
          </p:nvSpPr>
          <p:spPr>
            <a:xfrm flipH="false" flipV="false" rot="0">
              <a:off x="0" y="0"/>
              <a:ext cx="2449438" cy="1874057"/>
            </a:xfrm>
            <a:custGeom>
              <a:avLst/>
              <a:gdLst/>
              <a:ahLst/>
              <a:cxnLst/>
              <a:rect r="r" b="b" t="t" l="l"/>
              <a:pathLst>
                <a:path h="1874057" w="2449438">
                  <a:moveTo>
                    <a:pt x="0" y="0"/>
                  </a:moveTo>
                  <a:lnTo>
                    <a:pt x="2449438" y="0"/>
                  </a:lnTo>
                  <a:lnTo>
                    <a:pt x="2449438" y="1874057"/>
                  </a:lnTo>
                  <a:lnTo>
                    <a:pt x="0" y="1874057"/>
                  </a:lnTo>
                  <a:close/>
                </a:path>
              </a:pathLst>
            </a:custGeom>
            <a:solidFill>
              <a:srgbClr val="32AD97"/>
            </a:solidFill>
          </p:spPr>
        </p:sp>
        <p:sp>
          <p:nvSpPr>
            <p:cNvPr name="TextBox 4" id="4"/>
            <p:cNvSpPr txBox="true"/>
            <p:nvPr/>
          </p:nvSpPr>
          <p:spPr>
            <a:xfrm>
              <a:off x="0" y="-38100"/>
              <a:ext cx="2449438" cy="191215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6833619" y="2226842"/>
            <a:ext cx="9614474" cy="6186170"/>
          </a:xfrm>
          <a:prstGeom prst="rect">
            <a:avLst/>
          </a:prstGeom>
        </p:spPr>
        <p:txBody>
          <a:bodyPr anchor="t" rtlCol="false" tIns="0" lIns="0" bIns="0" rIns="0">
            <a:spAutoFit/>
          </a:bodyPr>
          <a:lstStyle/>
          <a:p>
            <a:pPr algn="just">
              <a:lnSpc>
                <a:spcPts val="3759"/>
              </a:lnSpc>
            </a:pPr>
            <a:r>
              <a:rPr lang="en-US" sz="2349">
                <a:solidFill>
                  <a:srgbClr val="FFFFFF"/>
                </a:solidFill>
                <a:latin typeface="Poppins"/>
              </a:rPr>
              <a:t>After an in-depth analysis of the models, a compelling link has emerged between certain genes and breast cancer, particularly highlighting the significance of TK1 and SKIL. The models consistently underscored the importance of SKIL, a finding that aligns with existing scientific literature.</a:t>
            </a:r>
          </a:p>
          <a:p>
            <a:pPr algn="just">
              <a:lnSpc>
                <a:spcPts val="3759"/>
              </a:lnSpc>
            </a:pPr>
          </a:p>
          <a:p>
            <a:pPr algn="just">
              <a:lnSpc>
                <a:spcPts val="3759"/>
              </a:lnSpc>
            </a:pPr>
            <a:r>
              <a:rPr lang="en-US" sz="2349">
                <a:solidFill>
                  <a:srgbClr val="FFFFFF"/>
                </a:solidFill>
                <a:latin typeface="Poppins"/>
              </a:rPr>
              <a:t>In essence, these models present a promising avenue for the early detection of cancer cells, with TK1 and SKIL identified as potential key players in breast cancer diagnosis and prognosis. However, it is crucial to exercise caution and acknowledge that the clinical application of these models demands further validation and consideration of additional clinical and biological factors.</a:t>
            </a:r>
          </a:p>
        </p:txBody>
      </p:sp>
      <p:sp>
        <p:nvSpPr>
          <p:cNvPr name="TextBox 6" id="6"/>
          <p:cNvSpPr txBox="true"/>
          <p:nvPr/>
        </p:nvSpPr>
        <p:spPr>
          <a:xfrm rot="0">
            <a:off x="1028700" y="3376710"/>
            <a:ext cx="4643986" cy="838200"/>
          </a:xfrm>
          <a:prstGeom prst="rect">
            <a:avLst/>
          </a:prstGeom>
        </p:spPr>
        <p:txBody>
          <a:bodyPr anchor="t" rtlCol="false" tIns="0" lIns="0" bIns="0" rIns="0">
            <a:spAutoFit/>
          </a:bodyPr>
          <a:lstStyle/>
          <a:p>
            <a:pPr>
              <a:lnSpc>
                <a:spcPts val="6239"/>
              </a:lnSpc>
            </a:pPr>
            <a:r>
              <a:rPr lang="en-US" sz="5199">
                <a:solidFill>
                  <a:srgbClr val="101010"/>
                </a:solidFill>
                <a:latin typeface="Poppins Bold"/>
              </a:rPr>
              <a:t>Conclusion</a:t>
            </a:r>
          </a:p>
        </p:txBody>
      </p:sp>
      <p:sp>
        <p:nvSpPr>
          <p:cNvPr name="Freeform 7" id="7"/>
          <p:cNvSpPr/>
          <p:nvPr/>
        </p:nvSpPr>
        <p:spPr>
          <a:xfrm flipH="true" flipV="false" rot="0">
            <a:off x="-3054463" y="3650004"/>
            <a:ext cx="8166327" cy="6636996"/>
          </a:xfrm>
          <a:custGeom>
            <a:avLst/>
            <a:gdLst/>
            <a:ahLst/>
            <a:cxnLst/>
            <a:rect r="r" b="b" t="t" l="l"/>
            <a:pathLst>
              <a:path h="6636996" w="8166327">
                <a:moveTo>
                  <a:pt x="8166326" y="0"/>
                </a:moveTo>
                <a:lnTo>
                  <a:pt x="0" y="0"/>
                </a:lnTo>
                <a:lnTo>
                  <a:pt x="0" y="6636996"/>
                </a:lnTo>
                <a:lnTo>
                  <a:pt x="8166326" y="6636996"/>
                </a:lnTo>
                <a:lnTo>
                  <a:pt x="816632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694360" y="0"/>
            <a:ext cx="8593640" cy="2395566"/>
            <a:chOff x="0" y="0"/>
            <a:chExt cx="2037011" cy="567838"/>
          </a:xfrm>
        </p:grpSpPr>
        <p:sp>
          <p:nvSpPr>
            <p:cNvPr name="Freeform 3" id="3"/>
            <p:cNvSpPr/>
            <p:nvPr/>
          </p:nvSpPr>
          <p:spPr>
            <a:xfrm flipH="false" flipV="false" rot="0">
              <a:off x="0" y="0"/>
              <a:ext cx="2037011" cy="567838"/>
            </a:xfrm>
            <a:custGeom>
              <a:avLst/>
              <a:gdLst/>
              <a:ahLst/>
              <a:cxnLst/>
              <a:rect r="r" b="b" t="t" l="l"/>
              <a:pathLst>
                <a:path h="567838" w="2037011">
                  <a:moveTo>
                    <a:pt x="0" y="0"/>
                  </a:moveTo>
                  <a:lnTo>
                    <a:pt x="2037011" y="0"/>
                  </a:lnTo>
                  <a:lnTo>
                    <a:pt x="2037011" y="567838"/>
                  </a:lnTo>
                  <a:lnTo>
                    <a:pt x="0" y="567838"/>
                  </a:lnTo>
                  <a:close/>
                </a:path>
              </a:pathLst>
            </a:custGeom>
            <a:solidFill>
              <a:srgbClr val="143572"/>
            </a:solidFill>
          </p:spPr>
        </p:sp>
        <p:sp>
          <p:nvSpPr>
            <p:cNvPr name="TextBox 4" id="4"/>
            <p:cNvSpPr txBox="true"/>
            <p:nvPr/>
          </p:nvSpPr>
          <p:spPr>
            <a:xfrm>
              <a:off x="0" y="-38100"/>
              <a:ext cx="2037011" cy="605938"/>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2718075" y="716771"/>
            <a:ext cx="3627020" cy="904875"/>
          </a:xfrm>
          <a:prstGeom prst="rect">
            <a:avLst/>
          </a:prstGeom>
        </p:spPr>
        <p:txBody>
          <a:bodyPr anchor="t" rtlCol="false" tIns="0" lIns="0" bIns="0" rIns="0">
            <a:spAutoFit/>
          </a:bodyPr>
          <a:lstStyle/>
          <a:p>
            <a:pPr>
              <a:lnSpc>
                <a:spcPts val="6719"/>
              </a:lnSpc>
            </a:pPr>
            <a:r>
              <a:rPr lang="en-US" sz="5599">
                <a:solidFill>
                  <a:srgbClr val="FFFFFF"/>
                </a:solidFill>
                <a:latin typeface="Poppins Bold"/>
              </a:rPr>
              <a:t>Q&amp;A </a:t>
            </a:r>
          </a:p>
        </p:txBody>
      </p:sp>
      <p:sp>
        <p:nvSpPr>
          <p:cNvPr name="AutoShape 6" id="6"/>
          <p:cNvSpPr/>
          <p:nvPr/>
        </p:nvSpPr>
        <p:spPr>
          <a:xfrm rot="0">
            <a:off x="1028700" y="601417"/>
            <a:ext cx="16230600" cy="0"/>
          </a:xfrm>
          <a:prstGeom prst="line">
            <a:avLst/>
          </a:prstGeom>
          <a:ln cap="flat" w="19050">
            <a:solidFill>
              <a:srgbClr val="D9D9D9"/>
            </a:solidFill>
            <a:prstDash val="solid"/>
            <a:headEnd type="none" len="sm" w="sm"/>
            <a:tailEnd type="none" len="sm" w="sm"/>
          </a:ln>
        </p:spPr>
      </p:sp>
      <p:grpSp>
        <p:nvGrpSpPr>
          <p:cNvPr name="Group 7" id="7"/>
          <p:cNvGrpSpPr/>
          <p:nvPr/>
        </p:nvGrpSpPr>
        <p:grpSpPr>
          <a:xfrm rot="-5400000">
            <a:off x="16024361" y="1974906"/>
            <a:ext cx="4238545" cy="288733"/>
            <a:chOff x="0" y="0"/>
            <a:chExt cx="1116325" cy="76045"/>
          </a:xfrm>
        </p:grpSpPr>
        <p:sp>
          <p:nvSpPr>
            <p:cNvPr name="Freeform 8" id="8"/>
            <p:cNvSpPr/>
            <p:nvPr/>
          </p:nvSpPr>
          <p:spPr>
            <a:xfrm flipH="false" flipV="false" rot="0">
              <a:off x="0" y="0"/>
              <a:ext cx="1116324" cy="76045"/>
            </a:xfrm>
            <a:custGeom>
              <a:avLst/>
              <a:gdLst/>
              <a:ahLst/>
              <a:cxnLst/>
              <a:rect r="r" b="b" t="t" l="l"/>
              <a:pathLst>
                <a:path h="76045" w="1116324">
                  <a:moveTo>
                    <a:pt x="0" y="0"/>
                  </a:moveTo>
                  <a:lnTo>
                    <a:pt x="1116324" y="0"/>
                  </a:lnTo>
                  <a:lnTo>
                    <a:pt x="1116324" y="76045"/>
                  </a:lnTo>
                  <a:lnTo>
                    <a:pt x="0" y="76045"/>
                  </a:lnTo>
                  <a:close/>
                </a:path>
              </a:pathLst>
            </a:custGeom>
            <a:solidFill>
              <a:srgbClr val="32AD97"/>
            </a:solidFill>
          </p:spPr>
        </p:sp>
        <p:sp>
          <p:nvSpPr>
            <p:cNvPr name="TextBox 9" id="9"/>
            <p:cNvSpPr txBox="true"/>
            <p:nvPr/>
          </p:nvSpPr>
          <p:spPr>
            <a:xfrm>
              <a:off x="0" y="-38100"/>
              <a:ext cx="1116325" cy="114145"/>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784760" y="2804794"/>
            <a:ext cx="13474697" cy="6453506"/>
          </a:xfrm>
          <a:prstGeom prst="rect">
            <a:avLst/>
          </a:prstGeom>
        </p:spPr>
        <p:txBody>
          <a:bodyPr anchor="t" rtlCol="false" tIns="0" lIns="0" bIns="0" rIns="0">
            <a:spAutoFit/>
          </a:bodyPr>
          <a:lstStyle/>
          <a:p>
            <a:pPr marL="604515" indent="-302257" lvl="1">
              <a:lnSpc>
                <a:spcPts val="3919"/>
              </a:lnSpc>
              <a:buFont typeface="Arial"/>
              <a:buChar char="•"/>
            </a:pPr>
            <a:r>
              <a:rPr lang="en-US" sz="2799">
                <a:solidFill>
                  <a:srgbClr val="000000"/>
                </a:solidFill>
                <a:latin typeface="Poppins Light"/>
              </a:rPr>
              <a:t>How are inactive genes filtered out in the original data set?</a:t>
            </a:r>
          </a:p>
          <a:p>
            <a:pPr marL="604515" indent="-302257" lvl="1">
              <a:lnSpc>
                <a:spcPts val="3919"/>
              </a:lnSpc>
              <a:buFont typeface="Arial"/>
              <a:buChar char="•"/>
            </a:pPr>
            <a:r>
              <a:rPr lang="en-US" sz="2799">
                <a:solidFill>
                  <a:srgbClr val="000000"/>
                </a:solidFill>
                <a:latin typeface="Poppins Light"/>
              </a:rPr>
              <a:t>According to the k-NN model in the data set, how are predictors selected and used?</a:t>
            </a:r>
          </a:p>
          <a:p>
            <a:pPr marL="604515" indent="-302257" lvl="1">
              <a:lnSpc>
                <a:spcPts val="3919"/>
              </a:lnSpc>
              <a:buFont typeface="Arial"/>
              <a:buChar char="•"/>
            </a:pPr>
            <a:r>
              <a:rPr lang="en-US" sz="2799">
                <a:solidFill>
                  <a:srgbClr val="000000"/>
                </a:solidFill>
                <a:latin typeface="Poppins Light"/>
              </a:rPr>
              <a:t>According to the linear regression model, what results are obtained and how are they interpreted?</a:t>
            </a:r>
          </a:p>
          <a:p>
            <a:pPr marL="604515" indent="-302257" lvl="1">
              <a:lnSpc>
                <a:spcPts val="3919"/>
              </a:lnSpc>
              <a:buFont typeface="Arial"/>
              <a:buChar char="•"/>
            </a:pPr>
            <a:r>
              <a:rPr lang="en-US" sz="2799">
                <a:solidFill>
                  <a:srgbClr val="000000"/>
                </a:solidFill>
                <a:latin typeface="Poppins Light"/>
              </a:rPr>
              <a:t>In decision trees, explain how the tree is constructed and visualized. What information does it provide?</a:t>
            </a:r>
          </a:p>
          <a:p>
            <a:pPr marL="604515" indent="-302257" lvl="1">
              <a:lnSpc>
                <a:spcPts val="3919"/>
              </a:lnSpc>
              <a:buFont typeface="Arial"/>
              <a:buChar char="•"/>
            </a:pPr>
            <a:r>
              <a:rPr lang="en-US" sz="2799">
                <a:solidFill>
                  <a:srgbClr val="000000"/>
                </a:solidFill>
                <a:latin typeface="Poppins Light"/>
              </a:rPr>
              <a:t>Why were these evaluation metrics chosen and how are the prediction results interpreted.</a:t>
            </a:r>
          </a:p>
          <a:p>
            <a:pPr marL="604515" indent="-302257" lvl="1">
              <a:lnSpc>
                <a:spcPts val="3919"/>
              </a:lnSpc>
              <a:buFont typeface="Arial"/>
              <a:buChar char="•"/>
            </a:pPr>
            <a:r>
              <a:rPr lang="en-US" sz="2799">
                <a:solidFill>
                  <a:srgbClr val="000000"/>
                </a:solidFill>
                <a:latin typeface="Poppins Light"/>
              </a:rPr>
              <a:t>What is the purpose of using random forests in the classification of tissue samples?</a:t>
            </a:r>
          </a:p>
          <a:p>
            <a:pPr marL="604515" indent="-302257" lvl="1">
              <a:lnSpc>
                <a:spcPts val="3919"/>
              </a:lnSpc>
              <a:buFont typeface="Arial"/>
              <a:buChar char="•"/>
            </a:pPr>
            <a:r>
              <a:rPr lang="en-US" sz="2799">
                <a:solidFill>
                  <a:srgbClr val="000000"/>
                </a:solidFill>
                <a:latin typeface="Poppins Light"/>
              </a:rPr>
              <a:t>Do you face problems of overfitting or underfitting in any of the implemented models?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981917" y="4167355"/>
            <a:ext cx="1652152" cy="363855"/>
          </a:xfrm>
          <a:prstGeom prst="rect">
            <a:avLst/>
          </a:prstGeom>
        </p:spPr>
        <p:txBody>
          <a:bodyPr anchor="t" rtlCol="false" tIns="0" lIns="0" bIns="0" rIns="0">
            <a:spAutoFit/>
          </a:bodyPr>
          <a:lstStyle/>
          <a:p>
            <a:pPr algn="l" marL="0" indent="0" lvl="0">
              <a:lnSpc>
                <a:spcPts val="2639"/>
              </a:lnSpc>
              <a:spcBef>
                <a:spcPct val="0"/>
              </a:spcBef>
            </a:pPr>
            <a:r>
              <a:rPr lang="en-US" sz="2399" spc="230">
                <a:solidFill>
                  <a:srgbClr val="FFFFFF"/>
                </a:solidFill>
                <a:latin typeface="Poppins Bold"/>
              </a:rPr>
              <a:t>Address</a:t>
            </a:r>
          </a:p>
        </p:txBody>
      </p:sp>
      <p:sp>
        <p:nvSpPr>
          <p:cNvPr name="TextBox 3" id="3"/>
          <p:cNvSpPr txBox="true"/>
          <p:nvPr/>
        </p:nvSpPr>
        <p:spPr>
          <a:xfrm rot="0">
            <a:off x="8981917" y="4643947"/>
            <a:ext cx="5341105" cy="424815"/>
          </a:xfrm>
          <a:prstGeom prst="rect">
            <a:avLst/>
          </a:prstGeom>
        </p:spPr>
        <p:txBody>
          <a:bodyPr anchor="t" rtlCol="false" tIns="0" lIns="0" bIns="0" rIns="0">
            <a:spAutoFit/>
          </a:bodyPr>
          <a:lstStyle/>
          <a:p>
            <a:pPr>
              <a:lnSpc>
                <a:spcPts val="3359"/>
              </a:lnSpc>
            </a:pPr>
            <a:r>
              <a:rPr lang="en-US" sz="2400">
                <a:solidFill>
                  <a:srgbClr val="FFFFFF"/>
                </a:solidFill>
                <a:latin typeface="Poppins"/>
              </a:rPr>
              <a:t>123 Anywhere St., Any City, ST 12345</a:t>
            </a:r>
          </a:p>
        </p:txBody>
      </p:sp>
      <p:sp>
        <p:nvSpPr>
          <p:cNvPr name="TextBox 4" id="4"/>
          <p:cNvSpPr txBox="true"/>
          <p:nvPr/>
        </p:nvSpPr>
        <p:spPr>
          <a:xfrm rot="0">
            <a:off x="8981917" y="5633867"/>
            <a:ext cx="3221317" cy="363855"/>
          </a:xfrm>
          <a:prstGeom prst="rect">
            <a:avLst/>
          </a:prstGeom>
        </p:spPr>
        <p:txBody>
          <a:bodyPr anchor="t" rtlCol="false" tIns="0" lIns="0" bIns="0" rIns="0">
            <a:spAutoFit/>
          </a:bodyPr>
          <a:lstStyle/>
          <a:p>
            <a:pPr algn="l" marL="0" indent="0" lvl="0">
              <a:lnSpc>
                <a:spcPts val="2639"/>
              </a:lnSpc>
              <a:spcBef>
                <a:spcPct val="0"/>
              </a:spcBef>
            </a:pPr>
            <a:r>
              <a:rPr lang="en-US" sz="2399" spc="230">
                <a:solidFill>
                  <a:srgbClr val="FFFFFF"/>
                </a:solidFill>
                <a:latin typeface="Poppins Bold"/>
              </a:rPr>
              <a:t>Phone Number</a:t>
            </a:r>
          </a:p>
        </p:txBody>
      </p:sp>
      <p:sp>
        <p:nvSpPr>
          <p:cNvPr name="TextBox 5" id="5"/>
          <p:cNvSpPr txBox="true"/>
          <p:nvPr/>
        </p:nvSpPr>
        <p:spPr>
          <a:xfrm rot="0">
            <a:off x="8981917" y="6110458"/>
            <a:ext cx="5341105" cy="424815"/>
          </a:xfrm>
          <a:prstGeom prst="rect">
            <a:avLst/>
          </a:prstGeom>
        </p:spPr>
        <p:txBody>
          <a:bodyPr anchor="t" rtlCol="false" tIns="0" lIns="0" bIns="0" rIns="0">
            <a:spAutoFit/>
          </a:bodyPr>
          <a:lstStyle/>
          <a:p>
            <a:pPr>
              <a:lnSpc>
                <a:spcPts val="3359"/>
              </a:lnSpc>
            </a:pPr>
            <a:r>
              <a:rPr lang="en-US" sz="2400">
                <a:solidFill>
                  <a:srgbClr val="FFFFFF"/>
                </a:solidFill>
                <a:latin typeface="Poppins"/>
              </a:rPr>
              <a:t>123 - 456 - 7890</a:t>
            </a:r>
          </a:p>
        </p:txBody>
      </p:sp>
      <p:sp>
        <p:nvSpPr>
          <p:cNvPr name="TextBox 6" id="6"/>
          <p:cNvSpPr txBox="true"/>
          <p:nvPr/>
        </p:nvSpPr>
        <p:spPr>
          <a:xfrm rot="0">
            <a:off x="8981917" y="7100378"/>
            <a:ext cx="2670553" cy="363855"/>
          </a:xfrm>
          <a:prstGeom prst="rect">
            <a:avLst/>
          </a:prstGeom>
        </p:spPr>
        <p:txBody>
          <a:bodyPr anchor="t" rtlCol="false" tIns="0" lIns="0" bIns="0" rIns="0">
            <a:spAutoFit/>
          </a:bodyPr>
          <a:lstStyle/>
          <a:p>
            <a:pPr algn="l" marL="0" indent="0" lvl="0">
              <a:lnSpc>
                <a:spcPts val="2639"/>
              </a:lnSpc>
              <a:spcBef>
                <a:spcPct val="0"/>
              </a:spcBef>
            </a:pPr>
            <a:r>
              <a:rPr lang="en-US" sz="2399" spc="230">
                <a:solidFill>
                  <a:srgbClr val="FFFFFF"/>
                </a:solidFill>
                <a:latin typeface="Poppins Bold"/>
              </a:rPr>
              <a:t>Email Adress</a:t>
            </a:r>
          </a:p>
        </p:txBody>
      </p:sp>
      <p:sp>
        <p:nvSpPr>
          <p:cNvPr name="TextBox 7" id="7"/>
          <p:cNvSpPr txBox="true"/>
          <p:nvPr/>
        </p:nvSpPr>
        <p:spPr>
          <a:xfrm rot="0">
            <a:off x="6627592" y="1836360"/>
            <a:ext cx="10314638" cy="4000500"/>
          </a:xfrm>
          <a:prstGeom prst="rect">
            <a:avLst/>
          </a:prstGeom>
        </p:spPr>
        <p:txBody>
          <a:bodyPr anchor="t" rtlCol="false" tIns="0" lIns="0" bIns="0" rIns="0">
            <a:spAutoFit/>
          </a:bodyPr>
          <a:lstStyle/>
          <a:p>
            <a:pPr>
              <a:lnSpc>
                <a:spcPts val="6239"/>
              </a:lnSpc>
            </a:pPr>
            <a:r>
              <a:rPr lang="en-US" sz="5199">
                <a:solidFill>
                  <a:srgbClr val="000000"/>
                </a:solidFill>
                <a:latin typeface="Poppins Bold"/>
                <a:hlinkClick r:id="rId2" tooltip="https://github.com/AlejandrVergara/Finalwork"/>
              </a:rPr>
              <a:t>Thanks!, for more information visit the repository at the following link: </a:t>
            </a:r>
            <a:r>
              <a:rPr lang="en-US" sz="5199">
                <a:solidFill>
                  <a:srgbClr val="000000"/>
                </a:solidFill>
                <a:latin typeface="Poppins"/>
              </a:rPr>
              <a:t> https://github.com/AlejandrVergara/Finalwork</a:t>
            </a:r>
          </a:p>
        </p:txBody>
      </p:sp>
      <p:sp>
        <p:nvSpPr>
          <p:cNvPr name="AutoShape 8" id="8"/>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9" id="9"/>
          <p:cNvSpPr/>
          <p:nvPr/>
        </p:nvSpPr>
        <p:spPr>
          <a:xfrm flipH="true" flipV="false" rot="0">
            <a:off x="-2515791" y="2711557"/>
            <a:ext cx="9143383" cy="7431077"/>
          </a:xfrm>
          <a:custGeom>
            <a:avLst/>
            <a:gdLst/>
            <a:ahLst/>
            <a:cxnLst/>
            <a:rect r="r" b="b" t="t" l="l"/>
            <a:pathLst>
              <a:path h="7431077" w="9143383">
                <a:moveTo>
                  <a:pt x="9143383" y="0"/>
                </a:moveTo>
                <a:lnTo>
                  <a:pt x="0" y="0"/>
                </a:lnTo>
                <a:lnTo>
                  <a:pt x="0" y="7431077"/>
                </a:lnTo>
                <a:lnTo>
                  <a:pt x="9143383" y="7431077"/>
                </a:lnTo>
                <a:lnTo>
                  <a:pt x="9143383"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0" id="10"/>
          <p:cNvGrpSpPr/>
          <p:nvPr/>
        </p:nvGrpSpPr>
        <p:grpSpPr>
          <a:xfrm rot="0">
            <a:off x="8981917" y="9998267"/>
            <a:ext cx="9995383" cy="288733"/>
            <a:chOff x="0" y="0"/>
            <a:chExt cx="2632529" cy="76045"/>
          </a:xfrm>
        </p:grpSpPr>
        <p:sp>
          <p:nvSpPr>
            <p:cNvPr name="Freeform 11" id="11"/>
            <p:cNvSpPr/>
            <p:nvPr/>
          </p:nvSpPr>
          <p:spPr>
            <a:xfrm flipH="false" flipV="false" rot="0">
              <a:off x="0" y="0"/>
              <a:ext cx="2632529" cy="76045"/>
            </a:xfrm>
            <a:custGeom>
              <a:avLst/>
              <a:gdLst/>
              <a:ahLst/>
              <a:cxnLst/>
              <a:rect r="r" b="b" t="t" l="l"/>
              <a:pathLst>
                <a:path h="76045" w="2632529">
                  <a:moveTo>
                    <a:pt x="0" y="0"/>
                  </a:moveTo>
                  <a:lnTo>
                    <a:pt x="2632529" y="0"/>
                  </a:lnTo>
                  <a:lnTo>
                    <a:pt x="2632529" y="76045"/>
                  </a:lnTo>
                  <a:lnTo>
                    <a:pt x="0" y="76045"/>
                  </a:lnTo>
                  <a:close/>
                </a:path>
              </a:pathLst>
            </a:custGeom>
            <a:solidFill>
              <a:srgbClr val="32AD97"/>
            </a:solidFill>
          </p:spPr>
        </p:sp>
        <p:sp>
          <p:nvSpPr>
            <p:cNvPr name="TextBox 12" id="12"/>
            <p:cNvSpPr txBox="true"/>
            <p:nvPr/>
          </p:nvSpPr>
          <p:spPr>
            <a:xfrm>
              <a:off x="0" y="-38100"/>
              <a:ext cx="2632529" cy="114145"/>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2350742"/>
            <a:chOff x="0" y="0"/>
            <a:chExt cx="4816593" cy="619125"/>
          </a:xfrm>
        </p:grpSpPr>
        <p:sp>
          <p:nvSpPr>
            <p:cNvPr name="Freeform 3" id="3"/>
            <p:cNvSpPr/>
            <p:nvPr/>
          </p:nvSpPr>
          <p:spPr>
            <a:xfrm flipH="false" flipV="false" rot="0">
              <a:off x="0" y="0"/>
              <a:ext cx="4816592" cy="619125"/>
            </a:xfrm>
            <a:custGeom>
              <a:avLst/>
              <a:gdLst/>
              <a:ahLst/>
              <a:cxnLst/>
              <a:rect r="r" b="b" t="t" l="l"/>
              <a:pathLst>
                <a:path h="619125" w="4816592">
                  <a:moveTo>
                    <a:pt x="0" y="0"/>
                  </a:moveTo>
                  <a:lnTo>
                    <a:pt x="4816592" y="0"/>
                  </a:lnTo>
                  <a:lnTo>
                    <a:pt x="4816592" y="619125"/>
                  </a:lnTo>
                  <a:lnTo>
                    <a:pt x="0" y="619125"/>
                  </a:lnTo>
                  <a:close/>
                </a:path>
              </a:pathLst>
            </a:custGeom>
            <a:solidFill>
              <a:srgbClr val="143572"/>
            </a:solidFill>
          </p:spPr>
        </p:sp>
        <p:sp>
          <p:nvSpPr>
            <p:cNvPr name="TextBox 4" id="4"/>
            <p:cNvSpPr txBox="true"/>
            <p:nvPr/>
          </p:nvSpPr>
          <p:spPr>
            <a:xfrm>
              <a:off x="0" y="-38100"/>
              <a:ext cx="4816593" cy="657225"/>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3230669" y="6337239"/>
            <a:ext cx="6267753" cy="5093974"/>
          </a:xfrm>
          <a:custGeom>
            <a:avLst/>
            <a:gdLst/>
            <a:ahLst/>
            <a:cxnLst/>
            <a:rect r="r" b="b" t="t" l="l"/>
            <a:pathLst>
              <a:path h="5093974" w="6267753">
                <a:moveTo>
                  <a:pt x="0" y="0"/>
                </a:moveTo>
                <a:lnTo>
                  <a:pt x="6267753" y="0"/>
                </a:lnTo>
                <a:lnTo>
                  <a:pt x="6267753" y="5093974"/>
                </a:lnTo>
                <a:lnTo>
                  <a:pt x="0" y="50939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0" y="2206376"/>
            <a:ext cx="6212838" cy="288733"/>
            <a:chOff x="0" y="0"/>
            <a:chExt cx="1636303" cy="76045"/>
          </a:xfrm>
        </p:grpSpPr>
        <p:sp>
          <p:nvSpPr>
            <p:cNvPr name="Freeform 7" id="7"/>
            <p:cNvSpPr/>
            <p:nvPr/>
          </p:nvSpPr>
          <p:spPr>
            <a:xfrm flipH="false" flipV="false" rot="0">
              <a:off x="0" y="0"/>
              <a:ext cx="1636303" cy="76045"/>
            </a:xfrm>
            <a:custGeom>
              <a:avLst/>
              <a:gdLst/>
              <a:ahLst/>
              <a:cxnLst/>
              <a:rect r="r" b="b" t="t" l="l"/>
              <a:pathLst>
                <a:path h="76045" w="1636303">
                  <a:moveTo>
                    <a:pt x="0" y="0"/>
                  </a:moveTo>
                  <a:lnTo>
                    <a:pt x="1636303" y="0"/>
                  </a:lnTo>
                  <a:lnTo>
                    <a:pt x="1636303" y="76045"/>
                  </a:lnTo>
                  <a:lnTo>
                    <a:pt x="0" y="76045"/>
                  </a:lnTo>
                  <a:close/>
                </a:path>
              </a:pathLst>
            </a:custGeom>
            <a:solidFill>
              <a:srgbClr val="32AD97"/>
            </a:solidFill>
          </p:spPr>
        </p:sp>
        <p:sp>
          <p:nvSpPr>
            <p:cNvPr name="TextBox 8" id="8"/>
            <p:cNvSpPr txBox="true"/>
            <p:nvPr/>
          </p:nvSpPr>
          <p:spPr>
            <a:xfrm>
              <a:off x="0" y="-38100"/>
              <a:ext cx="1636303" cy="114145"/>
            </a:xfrm>
            <a:prstGeom prst="rect">
              <a:avLst/>
            </a:prstGeom>
          </p:spPr>
          <p:txBody>
            <a:bodyPr anchor="ctr" rtlCol="false" tIns="50800" lIns="50800" bIns="50800" rIns="50800"/>
            <a:lstStyle/>
            <a:p>
              <a:pPr algn="ctr">
                <a:lnSpc>
                  <a:spcPts val="2659"/>
                </a:lnSpc>
                <a:spcBef>
                  <a:spcPct val="0"/>
                </a:spcBef>
              </a:pPr>
            </a:p>
          </p:txBody>
        </p:sp>
      </p:grpSp>
      <p:sp>
        <p:nvSpPr>
          <p:cNvPr name="AutoShape 9" id="9"/>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10" id="10"/>
          <p:cNvSpPr/>
          <p:nvPr/>
        </p:nvSpPr>
        <p:spPr>
          <a:xfrm flipH="false" flipV="false" rot="0">
            <a:off x="14639866" y="2847752"/>
            <a:ext cx="1947182" cy="4114800"/>
          </a:xfrm>
          <a:custGeom>
            <a:avLst/>
            <a:gdLst/>
            <a:ahLst/>
            <a:cxnLst/>
            <a:rect r="r" b="b" t="t" l="l"/>
            <a:pathLst>
              <a:path h="4114800" w="1947182">
                <a:moveTo>
                  <a:pt x="0" y="0"/>
                </a:moveTo>
                <a:lnTo>
                  <a:pt x="1947182" y="0"/>
                </a:lnTo>
                <a:lnTo>
                  <a:pt x="1947182"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1212737" y="950034"/>
            <a:ext cx="5295232" cy="1038225"/>
          </a:xfrm>
          <a:prstGeom prst="rect">
            <a:avLst/>
          </a:prstGeom>
        </p:spPr>
        <p:txBody>
          <a:bodyPr anchor="t" rtlCol="false" tIns="0" lIns="0" bIns="0" rIns="0">
            <a:spAutoFit/>
          </a:bodyPr>
          <a:lstStyle/>
          <a:p>
            <a:pPr>
              <a:lnSpc>
                <a:spcPts val="7799"/>
              </a:lnSpc>
            </a:pPr>
            <a:r>
              <a:rPr lang="en-US" sz="6499">
                <a:solidFill>
                  <a:srgbClr val="FFFFFF"/>
                </a:solidFill>
                <a:latin typeface="Poppins Bold"/>
              </a:rPr>
              <a:t>Introduction</a:t>
            </a:r>
          </a:p>
        </p:txBody>
      </p:sp>
      <p:sp>
        <p:nvSpPr>
          <p:cNvPr name="TextBox 12" id="12"/>
          <p:cNvSpPr txBox="true"/>
          <p:nvPr/>
        </p:nvSpPr>
        <p:spPr>
          <a:xfrm rot="0">
            <a:off x="1028700" y="3241750"/>
            <a:ext cx="10958538" cy="5035551"/>
          </a:xfrm>
          <a:prstGeom prst="rect">
            <a:avLst/>
          </a:prstGeom>
        </p:spPr>
        <p:txBody>
          <a:bodyPr anchor="t" rtlCol="false" tIns="0" lIns="0" bIns="0" rIns="0">
            <a:spAutoFit/>
          </a:bodyPr>
          <a:lstStyle/>
          <a:p>
            <a:pPr algn="just">
              <a:lnSpc>
                <a:spcPts val="3999"/>
              </a:lnSpc>
            </a:pPr>
            <a:r>
              <a:rPr lang="en-US" sz="2499">
                <a:solidFill>
                  <a:srgbClr val="545454"/>
                </a:solidFill>
                <a:latin typeface="Poppins"/>
              </a:rPr>
              <a:t>This study focuses on predicting biological sample types by analyzing the 'sample_type' variable. Two approaches will be explored: the first employs 100 pre-identified genes as predictors, assessing their general classification capability. The second utilizes the DynamicCancerDriverKM package, prioritizing the top 100 genes associated with the PIK3R1 gene as the target. These approaches aim not only to understand the effectiveness of specific genes in prediction but also to identify relevant biological markers for sample type characterization, with significant implications in molecular biology and personalized medicine.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3508" y="1193043"/>
            <a:ext cx="12469731" cy="904875"/>
          </a:xfrm>
          <a:prstGeom prst="rect">
            <a:avLst/>
          </a:prstGeom>
        </p:spPr>
        <p:txBody>
          <a:bodyPr anchor="t" rtlCol="false" tIns="0" lIns="0" bIns="0" rIns="0">
            <a:spAutoFit/>
          </a:bodyPr>
          <a:lstStyle/>
          <a:p>
            <a:pPr algn="ctr">
              <a:lnSpc>
                <a:spcPts val="6719"/>
              </a:lnSpc>
            </a:pPr>
            <a:r>
              <a:rPr lang="en-US" sz="5599">
                <a:solidFill>
                  <a:srgbClr val="101010"/>
                </a:solidFill>
                <a:latin typeface="Poppins Bold"/>
              </a:rPr>
              <a:t>Supervised Learning Concepts</a:t>
            </a:r>
          </a:p>
        </p:txBody>
      </p:sp>
      <p:grpSp>
        <p:nvGrpSpPr>
          <p:cNvPr name="Group 3" id="3"/>
          <p:cNvGrpSpPr/>
          <p:nvPr/>
        </p:nvGrpSpPr>
        <p:grpSpPr>
          <a:xfrm rot="0">
            <a:off x="0" y="2793243"/>
            <a:ext cx="6121614" cy="7493757"/>
            <a:chOff x="0" y="0"/>
            <a:chExt cx="1451049" cy="1776298"/>
          </a:xfrm>
        </p:grpSpPr>
        <p:sp>
          <p:nvSpPr>
            <p:cNvPr name="Freeform 4" id="4"/>
            <p:cNvSpPr/>
            <p:nvPr/>
          </p:nvSpPr>
          <p:spPr>
            <a:xfrm flipH="false" flipV="false" rot="0">
              <a:off x="0" y="0"/>
              <a:ext cx="1451049" cy="1776298"/>
            </a:xfrm>
            <a:custGeom>
              <a:avLst/>
              <a:gdLst/>
              <a:ahLst/>
              <a:cxnLst/>
              <a:rect r="r" b="b" t="t" l="l"/>
              <a:pathLst>
                <a:path h="1776298" w="1451049">
                  <a:moveTo>
                    <a:pt x="0" y="0"/>
                  </a:moveTo>
                  <a:lnTo>
                    <a:pt x="1451049" y="0"/>
                  </a:lnTo>
                  <a:lnTo>
                    <a:pt x="1451049" y="1776298"/>
                  </a:lnTo>
                  <a:lnTo>
                    <a:pt x="0" y="1776298"/>
                  </a:lnTo>
                  <a:close/>
                </a:path>
              </a:pathLst>
            </a:custGeom>
            <a:solidFill>
              <a:srgbClr val="143572"/>
            </a:solidFill>
          </p:spPr>
        </p:sp>
        <p:sp>
          <p:nvSpPr>
            <p:cNvPr name="TextBox 5" id="5"/>
            <p:cNvSpPr txBox="true"/>
            <p:nvPr/>
          </p:nvSpPr>
          <p:spPr>
            <a:xfrm>
              <a:off x="0" y="-38100"/>
              <a:ext cx="1451049" cy="18143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64139" y="3077551"/>
            <a:ext cx="5393337" cy="509905"/>
          </a:xfrm>
          <a:prstGeom prst="rect">
            <a:avLst/>
          </a:prstGeom>
        </p:spPr>
        <p:txBody>
          <a:bodyPr anchor="t" rtlCol="false" tIns="0" lIns="0" bIns="0" rIns="0">
            <a:spAutoFit/>
          </a:bodyPr>
          <a:lstStyle/>
          <a:p>
            <a:pPr>
              <a:lnSpc>
                <a:spcPts val="3919"/>
              </a:lnSpc>
            </a:pPr>
            <a:r>
              <a:rPr lang="en-US" sz="2799">
                <a:solidFill>
                  <a:srgbClr val="FFFFFF"/>
                </a:solidFill>
                <a:latin typeface="Poppins Bold"/>
              </a:rPr>
              <a:t>K-Nearest Neighbors (KNN)</a:t>
            </a:r>
          </a:p>
        </p:txBody>
      </p:sp>
      <p:sp>
        <p:nvSpPr>
          <p:cNvPr name="TextBox 7" id="7"/>
          <p:cNvSpPr txBox="true"/>
          <p:nvPr/>
        </p:nvSpPr>
        <p:spPr>
          <a:xfrm rot="0">
            <a:off x="693193" y="4190985"/>
            <a:ext cx="5064283" cy="4603023"/>
          </a:xfrm>
          <a:prstGeom prst="rect">
            <a:avLst/>
          </a:prstGeom>
        </p:spPr>
        <p:txBody>
          <a:bodyPr anchor="t" rtlCol="false" tIns="0" lIns="0" bIns="0" rIns="0">
            <a:spAutoFit/>
          </a:bodyPr>
          <a:lstStyle/>
          <a:p>
            <a:pPr>
              <a:lnSpc>
                <a:spcPts val="3679"/>
              </a:lnSpc>
            </a:pPr>
            <a:r>
              <a:rPr lang="en-US" sz="2299">
                <a:solidFill>
                  <a:srgbClr val="FFFFFF"/>
                </a:solidFill>
                <a:latin typeface="Poppins"/>
              </a:rPr>
              <a:t>Is a supervised learning algorithm used for both classification and regression problems. The basic idea of KNN is to assign a label to a data point based on the labels of the nearest neighboring data points. In the case of classification, the assigned label will be the most common label among the k nearest neighbors.</a:t>
            </a:r>
          </a:p>
        </p:txBody>
      </p:sp>
      <p:sp>
        <p:nvSpPr>
          <p:cNvPr name="Freeform 8" id="8"/>
          <p:cNvSpPr/>
          <p:nvPr/>
        </p:nvSpPr>
        <p:spPr>
          <a:xfrm flipH="false" flipV="false" rot="0">
            <a:off x="11306469" y="-4350938"/>
            <a:ext cx="11788017" cy="8594536"/>
          </a:xfrm>
          <a:custGeom>
            <a:avLst/>
            <a:gdLst/>
            <a:ahLst/>
            <a:cxnLst/>
            <a:rect r="r" b="b" t="t" l="l"/>
            <a:pathLst>
              <a:path h="8594536" w="11788017">
                <a:moveTo>
                  <a:pt x="0" y="0"/>
                </a:moveTo>
                <a:lnTo>
                  <a:pt x="11788016" y="0"/>
                </a:lnTo>
                <a:lnTo>
                  <a:pt x="11788016" y="8594535"/>
                </a:lnTo>
                <a:lnTo>
                  <a:pt x="0" y="8594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6121614" y="2793243"/>
            <a:ext cx="6044772" cy="7493757"/>
            <a:chOff x="0" y="0"/>
            <a:chExt cx="1432835" cy="1776298"/>
          </a:xfrm>
        </p:grpSpPr>
        <p:sp>
          <p:nvSpPr>
            <p:cNvPr name="Freeform 10" id="10"/>
            <p:cNvSpPr/>
            <p:nvPr/>
          </p:nvSpPr>
          <p:spPr>
            <a:xfrm flipH="false" flipV="false" rot="0">
              <a:off x="0" y="0"/>
              <a:ext cx="1432835" cy="1776298"/>
            </a:xfrm>
            <a:custGeom>
              <a:avLst/>
              <a:gdLst/>
              <a:ahLst/>
              <a:cxnLst/>
              <a:rect r="r" b="b" t="t" l="l"/>
              <a:pathLst>
                <a:path h="1776298" w="1432835">
                  <a:moveTo>
                    <a:pt x="0" y="0"/>
                  </a:moveTo>
                  <a:lnTo>
                    <a:pt x="1432835" y="0"/>
                  </a:lnTo>
                  <a:lnTo>
                    <a:pt x="1432835" y="1776298"/>
                  </a:lnTo>
                  <a:lnTo>
                    <a:pt x="0" y="1776298"/>
                  </a:lnTo>
                  <a:close/>
                </a:path>
              </a:pathLst>
            </a:custGeom>
            <a:solidFill>
              <a:srgbClr val="32AD97"/>
            </a:solidFill>
          </p:spPr>
        </p:sp>
        <p:sp>
          <p:nvSpPr>
            <p:cNvPr name="TextBox 11" id="11"/>
            <p:cNvSpPr txBox="true"/>
            <p:nvPr/>
          </p:nvSpPr>
          <p:spPr>
            <a:xfrm>
              <a:off x="0" y="-38100"/>
              <a:ext cx="1432835" cy="1814398"/>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7227674" y="3077551"/>
            <a:ext cx="3509493" cy="509905"/>
          </a:xfrm>
          <a:prstGeom prst="rect">
            <a:avLst/>
          </a:prstGeom>
        </p:spPr>
        <p:txBody>
          <a:bodyPr anchor="t" rtlCol="false" tIns="0" lIns="0" bIns="0" rIns="0">
            <a:spAutoFit/>
          </a:bodyPr>
          <a:lstStyle/>
          <a:p>
            <a:pPr>
              <a:lnSpc>
                <a:spcPts val="3919"/>
              </a:lnSpc>
            </a:pPr>
            <a:r>
              <a:rPr lang="en-US" sz="2799">
                <a:solidFill>
                  <a:srgbClr val="FFFFFF"/>
                </a:solidFill>
                <a:latin typeface="Poppins Bold"/>
              </a:rPr>
              <a:t>Linear regression</a:t>
            </a:r>
          </a:p>
        </p:txBody>
      </p:sp>
      <p:sp>
        <p:nvSpPr>
          <p:cNvPr name="TextBox 13" id="13"/>
          <p:cNvSpPr txBox="true"/>
          <p:nvPr/>
        </p:nvSpPr>
        <p:spPr>
          <a:xfrm rot="0">
            <a:off x="6658373" y="4148347"/>
            <a:ext cx="4648096" cy="4178936"/>
          </a:xfrm>
          <a:prstGeom prst="rect">
            <a:avLst/>
          </a:prstGeom>
        </p:spPr>
        <p:txBody>
          <a:bodyPr anchor="t" rtlCol="false" tIns="0" lIns="0" bIns="0" rIns="0">
            <a:spAutoFit/>
          </a:bodyPr>
          <a:lstStyle/>
          <a:p>
            <a:pPr>
              <a:lnSpc>
                <a:spcPts val="3679"/>
              </a:lnSpc>
            </a:pPr>
            <a:r>
              <a:rPr lang="en-US" sz="2299">
                <a:solidFill>
                  <a:srgbClr val="FFFFFF"/>
                </a:solidFill>
                <a:latin typeface="Poppins"/>
              </a:rPr>
              <a:t> Is a statistical model that seeks to establish the linear relationship between a dependent variable (or response) and one or more independent variables (or predictors). Linear regression in R is flexible and can be adapted to different situations. </a:t>
            </a:r>
          </a:p>
        </p:txBody>
      </p:sp>
      <p:grpSp>
        <p:nvGrpSpPr>
          <p:cNvPr name="Group 14" id="14"/>
          <p:cNvGrpSpPr/>
          <p:nvPr/>
        </p:nvGrpSpPr>
        <p:grpSpPr>
          <a:xfrm rot="0">
            <a:off x="12166386" y="2793243"/>
            <a:ext cx="6121614" cy="7493757"/>
            <a:chOff x="0" y="0"/>
            <a:chExt cx="1451049" cy="1776298"/>
          </a:xfrm>
        </p:grpSpPr>
        <p:sp>
          <p:nvSpPr>
            <p:cNvPr name="Freeform 15" id="15"/>
            <p:cNvSpPr/>
            <p:nvPr/>
          </p:nvSpPr>
          <p:spPr>
            <a:xfrm flipH="false" flipV="false" rot="0">
              <a:off x="0" y="0"/>
              <a:ext cx="1451049" cy="1776298"/>
            </a:xfrm>
            <a:custGeom>
              <a:avLst/>
              <a:gdLst/>
              <a:ahLst/>
              <a:cxnLst/>
              <a:rect r="r" b="b" t="t" l="l"/>
              <a:pathLst>
                <a:path h="1776298" w="1451049">
                  <a:moveTo>
                    <a:pt x="0" y="0"/>
                  </a:moveTo>
                  <a:lnTo>
                    <a:pt x="1451049" y="0"/>
                  </a:lnTo>
                  <a:lnTo>
                    <a:pt x="1451049" y="1776298"/>
                  </a:lnTo>
                  <a:lnTo>
                    <a:pt x="0" y="1776298"/>
                  </a:lnTo>
                  <a:close/>
                </a:path>
              </a:pathLst>
            </a:custGeom>
            <a:solidFill>
              <a:srgbClr val="143572"/>
            </a:solidFill>
          </p:spPr>
        </p:sp>
        <p:sp>
          <p:nvSpPr>
            <p:cNvPr name="TextBox 16" id="16"/>
            <p:cNvSpPr txBox="true"/>
            <p:nvPr/>
          </p:nvSpPr>
          <p:spPr>
            <a:xfrm>
              <a:off x="0" y="-38100"/>
              <a:ext cx="1451049" cy="1814398"/>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3071261" y="3143591"/>
            <a:ext cx="3509493" cy="509905"/>
          </a:xfrm>
          <a:prstGeom prst="rect">
            <a:avLst/>
          </a:prstGeom>
        </p:spPr>
        <p:txBody>
          <a:bodyPr anchor="t" rtlCol="false" tIns="0" lIns="0" bIns="0" rIns="0">
            <a:spAutoFit/>
          </a:bodyPr>
          <a:lstStyle/>
          <a:p>
            <a:pPr>
              <a:lnSpc>
                <a:spcPts val="3919"/>
              </a:lnSpc>
            </a:pPr>
            <a:r>
              <a:rPr lang="en-US" sz="2799">
                <a:solidFill>
                  <a:srgbClr val="FFFFFF"/>
                </a:solidFill>
                <a:latin typeface="Poppins Bold"/>
              </a:rPr>
              <a:t>Decision trees</a:t>
            </a:r>
          </a:p>
        </p:txBody>
      </p:sp>
      <p:sp>
        <p:nvSpPr>
          <p:cNvPr name="TextBox 18" id="18"/>
          <p:cNvSpPr txBox="true"/>
          <p:nvPr/>
        </p:nvSpPr>
        <p:spPr>
          <a:xfrm rot="0">
            <a:off x="12528336" y="4148347"/>
            <a:ext cx="5188214" cy="4645660"/>
          </a:xfrm>
          <a:prstGeom prst="rect">
            <a:avLst/>
          </a:prstGeom>
        </p:spPr>
        <p:txBody>
          <a:bodyPr anchor="t" rtlCol="false" tIns="0" lIns="0" bIns="0" rIns="0">
            <a:spAutoFit/>
          </a:bodyPr>
          <a:lstStyle/>
          <a:p>
            <a:pPr>
              <a:lnSpc>
                <a:spcPts val="3680"/>
              </a:lnSpc>
            </a:pPr>
            <a:r>
              <a:rPr lang="en-US" sz="2300">
                <a:solidFill>
                  <a:srgbClr val="FFFFFF"/>
                </a:solidFill>
                <a:latin typeface="Poppins"/>
              </a:rPr>
              <a:t>The fundamental idea behind a decision tree is to divide the data set into smaller subsets recursively, based on the characteristics of the data, until a decision or prediction is reached. Each internal node of the tree represents a decision based on a specific feature, and each leaf represents the final classification.</a:t>
            </a:r>
          </a:p>
        </p:txBody>
      </p:sp>
      <p:sp>
        <p:nvSpPr>
          <p:cNvPr name="AutoShape 19" id="19"/>
          <p:cNvSpPr/>
          <p:nvPr/>
        </p:nvSpPr>
        <p:spPr>
          <a:xfrm rot="0">
            <a:off x="1028700" y="601417"/>
            <a:ext cx="16230600" cy="0"/>
          </a:xfrm>
          <a:prstGeom prst="line">
            <a:avLst/>
          </a:prstGeom>
          <a:ln cap="flat" w="19050">
            <a:solidFill>
              <a:srgbClr val="D9D9D9"/>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23508" y="1193043"/>
            <a:ext cx="12469731" cy="904875"/>
          </a:xfrm>
          <a:prstGeom prst="rect">
            <a:avLst/>
          </a:prstGeom>
        </p:spPr>
        <p:txBody>
          <a:bodyPr anchor="t" rtlCol="false" tIns="0" lIns="0" bIns="0" rIns="0">
            <a:spAutoFit/>
          </a:bodyPr>
          <a:lstStyle/>
          <a:p>
            <a:pPr algn="ctr">
              <a:lnSpc>
                <a:spcPts val="6719"/>
              </a:lnSpc>
            </a:pPr>
            <a:r>
              <a:rPr lang="en-US" sz="5599">
                <a:solidFill>
                  <a:srgbClr val="101010"/>
                </a:solidFill>
                <a:latin typeface="Poppins Bold"/>
              </a:rPr>
              <a:t>Supervised Learning Concepts</a:t>
            </a:r>
          </a:p>
        </p:txBody>
      </p:sp>
      <p:grpSp>
        <p:nvGrpSpPr>
          <p:cNvPr name="Group 3" id="3"/>
          <p:cNvGrpSpPr/>
          <p:nvPr/>
        </p:nvGrpSpPr>
        <p:grpSpPr>
          <a:xfrm rot="0">
            <a:off x="0" y="2793243"/>
            <a:ext cx="6121614" cy="7493757"/>
            <a:chOff x="0" y="0"/>
            <a:chExt cx="1451049" cy="1776298"/>
          </a:xfrm>
        </p:grpSpPr>
        <p:sp>
          <p:nvSpPr>
            <p:cNvPr name="Freeform 4" id="4"/>
            <p:cNvSpPr/>
            <p:nvPr/>
          </p:nvSpPr>
          <p:spPr>
            <a:xfrm flipH="false" flipV="false" rot="0">
              <a:off x="0" y="0"/>
              <a:ext cx="1451049" cy="1776298"/>
            </a:xfrm>
            <a:custGeom>
              <a:avLst/>
              <a:gdLst/>
              <a:ahLst/>
              <a:cxnLst/>
              <a:rect r="r" b="b" t="t" l="l"/>
              <a:pathLst>
                <a:path h="1776298" w="1451049">
                  <a:moveTo>
                    <a:pt x="0" y="0"/>
                  </a:moveTo>
                  <a:lnTo>
                    <a:pt x="1451049" y="0"/>
                  </a:lnTo>
                  <a:lnTo>
                    <a:pt x="1451049" y="1776298"/>
                  </a:lnTo>
                  <a:lnTo>
                    <a:pt x="0" y="1776298"/>
                  </a:lnTo>
                  <a:close/>
                </a:path>
              </a:pathLst>
            </a:custGeom>
            <a:solidFill>
              <a:srgbClr val="143572"/>
            </a:solidFill>
          </p:spPr>
        </p:sp>
        <p:sp>
          <p:nvSpPr>
            <p:cNvPr name="TextBox 5" id="5"/>
            <p:cNvSpPr txBox="true"/>
            <p:nvPr/>
          </p:nvSpPr>
          <p:spPr>
            <a:xfrm>
              <a:off x="0" y="-38100"/>
              <a:ext cx="1451049" cy="181439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64139" y="3077551"/>
            <a:ext cx="5393337" cy="509905"/>
          </a:xfrm>
          <a:prstGeom prst="rect">
            <a:avLst/>
          </a:prstGeom>
        </p:spPr>
        <p:txBody>
          <a:bodyPr anchor="t" rtlCol="false" tIns="0" lIns="0" bIns="0" rIns="0">
            <a:spAutoFit/>
          </a:bodyPr>
          <a:lstStyle/>
          <a:p>
            <a:pPr>
              <a:lnSpc>
                <a:spcPts val="3919"/>
              </a:lnSpc>
            </a:pPr>
            <a:r>
              <a:rPr lang="en-US" sz="2799">
                <a:solidFill>
                  <a:srgbClr val="FFFFFF"/>
                </a:solidFill>
                <a:latin typeface="Poppins Bold"/>
              </a:rPr>
              <a:t>Random Forests </a:t>
            </a:r>
          </a:p>
        </p:txBody>
      </p:sp>
      <p:sp>
        <p:nvSpPr>
          <p:cNvPr name="TextBox 7" id="7"/>
          <p:cNvSpPr txBox="true"/>
          <p:nvPr/>
        </p:nvSpPr>
        <p:spPr>
          <a:xfrm rot="0">
            <a:off x="364139" y="3813968"/>
            <a:ext cx="5393337" cy="5579118"/>
          </a:xfrm>
          <a:prstGeom prst="rect">
            <a:avLst/>
          </a:prstGeom>
        </p:spPr>
        <p:txBody>
          <a:bodyPr anchor="t" rtlCol="false" tIns="0" lIns="0" bIns="0" rIns="0">
            <a:spAutoFit/>
          </a:bodyPr>
          <a:lstStyle/>
          <a:p>
            <a:pPr>
              <a:lnSpc>
                <a:spcPts val="3679"/>
              </a:lnSpc>
            </a:pPr>
            <a:r>
              <a:rPr lang="en-US" sz="2299">
                <a:solidFill>
                  <a:srgbClr val="FFFFFF"/>
                </a:solidFill>
                <a:latin typeface="Poppins"/>
              </a:rPr>
              <a:t>Are a type of ensemble model that combines several decision trees to improve the robustness and accuracy of the model. Each decision tree in the forest is constructed independently using a random subsample of the training data and a random selection of the features at each node. Then, the predictions from each tree are combined to obtain a final prediction.</a:t>
            </a:r>
          </a:p>
        </p:txBody>
      </p:sp>
      <p:sp>
        <p:nvSpPr>
          <p:cNvPr name="Freeform 8" id="8"/>
          <p:cNvSpPr/>
          <p:nvPr/>
        </p:nvSpPr>
        <p:spPr>
          <a:xfrm flipH="false" flipV="false" rot="0">
            <a:off x="8554039" y="-5801292"/>
            <a:ext cx="11788017" cy="8594536"/>
          </a:xfrm>
          <a:custGeom>
            <a:avLst/>
            <a:gdLst/>
            <a:ahLst/>
            <a:cxnLst/>
            <a:rect r="r" b="b" t="t" l="l"/>
            <a:pathLst>
              <a:path h="8594536" w="11788017">
                <a:moveTo>
                  <a:pt x="0" y="0"/>
                </a:moveTo>
                <a:lnTo>
                  <a:pt x="11788017" y="0"/>
                </a:lnTo>
                <a:lnTo>
                  <a:pt x="11788017" y="8594535"/>
                </a:lnTo>
                <a:lnTo>
                  <a:pt x="0" y="8594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6121614" y="2793243"/>
            <a:ext cx="6044772" cy="7493757"/>
            <a:chOff x="0" y="0"/>
            <a:chExt cx="1432835" cy="1776298"/>
          </a:xfrm>
        </p:grpSpPr>
        <p:sp>
          <p:nvSpPr>
            <p:cNvPr name="Freeform 10" id="10"/>
            <p:cNvSpPr/>
            <p:nvPr/>
          </p:nvSpPr>
          <p:spPr>
            <a:xfrm flipH="false" flipV="false" rot="0">
              <a:off x="0" y="0"/>
              <a:ext cx="1432835" cy="1776298"/>
            </a:xfrm>
            <a:custGeom>
              <a:avLst/>
              <a:gdLst/>
              <a:ahLst/>
              <a:cxnLst/>
              <a:rect r="r" b="b" t="t" l="l"/>
              <a:pathLst>
                <a:path h="1776298" w="1432835">
                  <a:moveTo>
                    <a:pt x="0" y="0"/>
                  </a:moveTo>
                  <a:lnTo>
                    <a:pt x="1432835" y="0"/>
                  </a:lnTo>
                  <a:lnTo>
                    <a:pt x="1432835" y="1776298"/>
                  </a:lnTo>
                  <a:lnTo>
                    <a:pt x="0" y="1776298"/>
                  </a:lnTo>
                  <a:close/>
                </a:path>
              </a:pathLst>
            </a:custGeom>
            <a:solidFill>
              <a:srgbClr val="32AD97"/>
            </a:solidFill>
          </p:spPr>
        </p:sp>
        <p:sp>
          <p:nvSpPr>
            <p:cNvPr name="TextBox 11" id="11"/>
            <p:cNvSpPr txBox="true"/>
            <p:nvPr/>
          </p:nvSpPr>
          <p:spPr>
            <a:xfrm>
              <a:off x="0" y="-38100"/>
              <a:ext cx="1432835" cy="1814398"/>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6121614" y="3077551"/>
            <a:ext cx="6044772" cy="509905"/>
          </a:xfrm>
          <a:prstGeom prst="rect">
            <a:avLst/>
          </a:prstGeom>
        </p:spPr>
        <p:txBody>
          <a:bodyPr anchor="t" rtlCol="false" tIns="0" lIns="0" bIns="0" rIns="0">
            <a:spAutoFit/>
          </a:bodyPr>
          <a:lstStyle/>
          <a:p>
            <a:pPr>
              <a:lnSpc>
                <a:spcPts val="3919"/>
              </a:lnSpc>
            </a:pPr>
            <a:r>
              <a:rPr lang="en-US" sz="2799">
                <a:solidFill>
                  <a:srgbClr val="FFFFFF"/>
                </a:solidFill>
                <a:latin typeface="Poppins Bold"/>
              </a:rPr>
              <a:t>Support Vector Machines (SVM)</a:t>
            </a:r>
          </a:p>
        </p:txBody>
      </p:sp>
      <p:grpSp>
        <p:nvGrpSpPr>
          <p:cNvPr name="Group 13" id="13"/>
          <p:cNvGrpSpPr/>
          <p:nvPr/>
        </p:nvGrpSpPr>
        <p:grpSpPr>
          <a:xfrm rot="0">
            <a:off x="12166386" y="2793243"/>
            <a:ext cx="6121614" cy="7493757"/>
            <a:chOff x="0" y="0"/>
            <a:chExt cx="1451049" cy="1776298"/>
          </a:xfrm>
        </p:grpSpPr>
        <p:sp>
          <p:nvSpPr>
            <p:cNvPr name="Freeform 14" id="14"/>
            <p:cNvSpPr/>
            <p:nvPr/>
          </p:nvSpPr>
          <p:spPr>
            <a:xfrm flipH="false" flipV="false" rot="0">
              <a:off x="0" y="0"/>
              <a:ext cx="1451049" cy="1776298"/>
            </a:xfrm>
            <a:custGeom>
              <a:avLst/>
              <a:gdLst/>
              <a:ahLst/>
              <a:cxnLst/>
              <a:rect r="r" b="b" t="t" l="l"/>
              <a:pathLst>
                <a:path h="1776298" w="1451049">
                  <a:moveTo>
                    <a:pt x="0" y="0"/>
                  </a:moveTo>
                  <a:lnTo>
                    <a:pt x="1451049" y="0"/>
                  </a:lnTo>
                  <a:lnTo>
                    <a:pt x="1451049" y="1776298"/>
                  </a:lnTo>
                  <a:lnTo>
                    <a:pt x="0" y="1776298"/>
                  </a:lnTo>
                  <a:close/>
                </a:path>
              </a:pathLst>
            </a:custGeom>
            <a:solidFill>
              <a:srgbClr val="143572"/>
            </a:solidFill>
          </p:spPr>
        </p:sp>
        <p:sp>
          <p:nvSpPr>
            <p:cNvPr name="TextBox 15" id="15"/>
            <p:cNvSpPr txBox="true"/>
            <p:nvPr/>
          </p:nvSpPr>
          <p:spPr>
            <a:xfrm>
              <a:off x="0" y="-38100"/>
              <a:ext cx="1451049" cy="1814398"/>
            </a:xfrm>
            <a:prstGeom prst="rect">
              <a:avLst/>
            </a:prstGeom>
          </p:spPr>
          <p:txBody>
            <a:bodyPr anchor="ctr" rtlCol="false" tIns="50800" lIns="50800" bIns="50800" rIns="50800"/>
            <a:lstStyle/>
            <a:p>
              <a:pPr algn="ctr">
                <a:lnSpc>
                  <a:spcPts val="2659"/>
                </a:lnSpc>
                <a:spcBef>
                  <a:spcPct val="0"/>
                </a:spcBef>
              </a:pPr>
            </a:p>
          </p:txBody>
        </p:sp>
      </p:grpSp>
      <p:sp>
        <p:nvSpPr>
          <p:cNvPr name="TextBox 16" id="16"/>
          <p:cNvSpPr txBox="true"/>
          <p:nvPr/>
        </p:nvSpPr>
        <p:spPr>
          <a:xfrm rot="0">
            <a:off x="12727400" y="3077551"/>
            <a:ext cx="4989150" cy="509905"/>
          </a:xfrm>
          <a:prstGeom prst="rect">
            <a:avLst/>
          </a:prstGeom>
        </p:spPr>
        <p:txBody>
          <a:bodyPr anchor="t" rtlCol="false" tIns="0" lIns="0" bIns="0" rIns="0">
            <a:spAutoFit/>
          </a:bodyPr>
          <a:lstStyle/>
          <a:p>
            <a:pPr>
              <a:lnSpc>
                <a:spcPts val="3919"/>
              </a:lnSpc>
            </a:pPr>
            <a:r>
              <a:rPr lang="en-US" sz="2799">
                <a:solidFill>
                  <a:srgbClr val="FFFFFF"/>
                </a:solidFill>
                <a:latin typeface="Poppins Bold"/>
              </a:rPr>
              <a:t>The Naive Bayes classifier</a:t>
            </a:r>
          </a:p>
        </p:txBody>
      </p:sp>
      <p:sp>
        <p:nvSpPr>
          <p:cNvPr name="TextBox 17" id="17"/>
          <p:cNvSpPr txBox="true"/>
          <p:nvPr/>
        </p:nvSpPr>
        <p:spPr>
          <a:xfrm rot="0">
            <a:off x="12528336" y="4148347"/>
            <a:ext cx="5188214" cy="4645660"/>
          </a:xfrm>
          <a:prstGeom prst="rect">
            <a:avLst/>
          </a:prstGeom>
        </p:spPr>
        <p:txBody>
          <a:bodyPr anchor="t" rtlCol="false" tIns="0" lIns="0" bIns="0" rIns="0">
            <a:spAutoFit/>
          </a:bodyPr>
          <a:lstStyle/>
          <a:p>
            <a:pPr>
              <a:lnSpc>
                <a:spcPts val="3680"/>
              </a:lnSpc>
            </a:pPr>
            <a:r>
              <a:rPr lang="en-US" sz="2300">
                <a:solidFill>
                  <a:srgbClr val="FFFFFF"/>
                </a:solidFill>
                <a:latin typeface="Poppins"/>
              </a:rPr>
              <a:t>Is a probabilistic model based on Bayes' Theorem and the assumption of conditional independence between features (predictor variables). The Naive Bayes classifier is a probabilistic model based on Bayes' Theorem and the assumption of conditional independence among the features (predictor variables).</a:t>
            </a:r>
          </a:p>
        </p:txBody>
      </p:sp>
      <p:sp>
        <p:nvSpPr>
          <p:cNvPr name="TextBox 18" id="18"/>
          <p:cNvSpPr txBox="true"/>
          <p:nvPr/>
        </p:nvSpPr>
        <p:spPr>
          <a:xfrm rot="0">
            <a:off x="6549893" y="4148347"/>
            <a:ext cx="5188214" cy="4645660"/>
          </a:xfrm>
          <a:prstGeom prst="rect">
            <a:avLst/>
          </a:prstGeom>
        </p:spPr>
        <p:txBody>
          <a:bodyPr anchor="t" rtlCol="false" tIns="0" lIns="0" bIns="0" rIns="0">
            <a:spAutoFit/>
          </a:bodyPr>
          <a:lstStyle/>
          <a:p>
            <a:pPr>
              <a:lnSpc>
                <a:spcPts val="3680"/>
              </a:lnSpc>
            </a:pPr>
            <a:r>
              <a:rPr lang="en-US" sz="2300">
                <a:solidFill>
                  <a:srgbClr val="FFFFFF"/>
                </a:solidFill>
                <a:latin typeface="Poppins"/>
              </a:rPr>
              <a:t>SVMs seek to find a hyperplane that maximizes the separation between classes in a feature space. A hyperplane is a decision surface that maximizes the distance between the closest points of the classes. The points closest to this hyperplane are called support vectors.</a:t>
            </a:r>
          </a:p>
          <a:p>
            <a:pPr>
              <a:lnSpc>
                <a:spcPts val="368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390200" y="1019175"/>
            <a:ext cx="16230600" cy="0"/>
          </a:xfrm>
          <a:prstGeom prst="line">
            <a:avLst/>
          </a:prstGeom>
          <a:ln cap="flat" w="19050">
            <a:solidFill>
              <a:srgbClr val="D9D9D9"/>
            </a:solidFill>
            <a:prstDash val="solid"/>
            <a:headEnd type="none" len="sm" w="sm"/>
            <a:tailEnd type="none" len="sm" w="sm"/>
          </a:ln>
        </p:spPr>
      </p:sp>
      <p:sp>
        <p:nvSpPr>
          <p:cNvPr name="TextBox 3" id="3"/>
          <p:cNvSpPr txBox="true"/>
          <p:nvPr/>
        </p:nvSpPr>
        <p:spPr>
          <a:xfrm rot="0">
            <a:off x="1590045" y="4707545"/>
            <a:ext cx="4109035" cy="2889885"/>
          </a:xfrm>
          <a:prstGeom prst="rect">
            <a:avLst/>
          </a:prstGeom>
        </p:spPr>
        <p:txBody>
          <a:bodyPr anchor="t" rtlCol="false" tIns="0" lIns="0" bIns="0" rIns="0">
            <a:spAutoFit/>
          </a:bodyPr>
          <a:lstStyle/>
          <a:p>
            <a:pPr>
              <a:lnSpc>
                <a:spcPts val="2880"/>
              </a:lnSpc>
            </a:pPr>
            <a:r>
              <a:rPr lang="en-US" sz="1800">
                <a:solidFill>
                  <a:srgbClr val="FFFFFF"/>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sp>
        <p:nvSpPr>
          <p:cNvPr name="TextBox 4" id="4"/>
          <p:cNvSpPr txBox="true"/>
          <p:nvPr/>
        </p:nvSpPr>
        <p:spPr>
          <a:xfrm rot="0">
            <a:off x="835214" y="2412654"/>
            <a:ext cx="16051576" cy="7328536"/>
          </a:xfrm>
          <a:prstGeom prst="rect">
            <a:avLst/>
          </a:prstGeom>
        </p:spPr>
        <p:txBody>
          <a:bodyPr anchor="t" rtlCol="false" tIns="0" lIns="0" bIns="0" rIns="0">
            <a:spAutoFit/>
          </a:bodyPr>
          <a:lstStyle/>
          <a:p>
            <a:pPr algn="just">
              <a:lnSpc>
                <a:spcPts val="3839"/>
              </a:lnSpc>
            </a:pPr>
            <a:r>
              <a:rPr lang="en-US" sz="2399">
                <a:solidFill>
                  <a:srgbClr val="545454"/>
                </a:solidFill>
                <a:latin typeface="Poppins"/>
              </a:rPr>
              <a:t>1. Load the libraries needed for model creation and data analysis, including DynamicCancerDriverKM and dplyr, and load the BRCA_normal and BRCA_PT datasets. These datasets were merged based on the variable "sample_type" to create a new dataset called final_data.</a:t>
            </a:r>
          </a:p>
          <a:p>
            <a:pPr algn="just">
              <a:lnSpc>
                <a:spcPts val="3839"/>
              </a:lnSpc>
            </a:pPr>
          </a:p>
          <a:p>
            <a:pPr algn="just">
              <a:lnSpc>
                <a:spcPts val="3839"/>
              </a:lnSpc>
            </a:pPr>
            <a:r>
              <a:rPr lang="en-US" sz="2399">
                <a:solidFill>
                  <a:srgbClr val="545454"/>
                </a:solidFill>
                <a:latin typeface="Poppins"/>
              </a:rPr>
              <a:t>2. The percentage of values less than 700 was calculated for each column of final_data. Identified the columns where this percentage is equal or higher than 80% and created a new dataset (final_data_filtered) eliminating those columns.</a:t>
            </a:r>
          </a:p>
          <a:p>
            <a:pPr algn="just">
              <a:lnSpc>
                <a:spcPts val="3839"/>
              </a:lnSpc>
            </a:pPr>
          </a:p>
          <a:p>
            <a:pPr algn="just">
              <a:lnSpc>
                <a:spcPts val="3839"/>
              </a:lnSpc>
            </a:pPr>
            <a:r>
              <a:rPr lang="en-US" sz="2399">
                <a:solidFill>
                  <a:srgbClr val="545454"/>
                </a:solidFill>
                <a:latin typeface="Poppins"/>
              </a:rPr>
              <a:t>3. The protein-protein interaction (PPI) dataset was loaded. Transformed the dataset from wide format to long format, calculating the frequency counts for gene interactions and reconfiguring the data into a wide format, and sorted the dataset according to total interaction frequencies.</a:t>
            </a:r>
          </a:p>
          <a:p>
            <a:pPr algn="just">
              <a:lnSpc>
                <a:spcPts val="3839"/>
              </a:lnSpc>
            </a:pPr>
          </a:p>
          <a:p>
            <a:pPr algn="just">
              <a:lnSpc>
                <a:spcPts val="3839"/>
              </a:lnSpc>
            </a:pPr>
          </a:p>
          <a:p>
            <a:pPr algn="just">
              <a:lnSpc>
                <a:spcPts val="3839"/>
              </a:lnSpc>
            </a:pPr>
          </a:p>
          <a:p>
            <a:pPr>
              <a:lnSpc>
                <a:spcPts val="4319"/>
              </a:lnSpc>
            </a:pPr>
          </a:p>
        </p:txBody>
      </p:sp>
      <p:sp>
        <p:nvSpPr>
          <p:cNvPr name="Freeform 5" id="5"/>
          <p:cNvSpPr/>
          <p:nvPr/>
        </p:nvSpPr>
        <p:spPr>
          <a:xfrm flipH="false" flipV="false" rot="0">
            <a:off x="0" y="7842599"/>
            <a:ext cx="13511765" cy="4888802"/>
          </a:xfrm>
          <a:custGeom>
            <a:avLst/>
            <a:gdLst/>
            <a:ahLst/>
            <a:cxnLst/>
            <a:rect r="r" b="b" t="t" l="l"/>
            <a:pathLst>
              <a:path h="4888802" w="13511765">
                <a:moveTo>
                  <a:pt x="0" y="0"/>
                </a:moveTo>
                <a:lnTo>
                  <a:pt x="13511765" y="0"/>
                </a:lnTo>
                <a:lnTo>
                  <a:pt x="13511765" y="4888802"/>
                </a:lnTo>
                <a:lnTo>
                  <a:pt x="0" y="48888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8068329" y="985175"/>
            <a:ext cx="2687208" cy="424815"/>
          </a:xfrm>
          <a:prstGeom prst="rect">
            <a:avLst/>
          </a:prstGeom>
        </p:spPr>
        <p:txBody>
          <a:bodyPr anchor="t" rtlCol="false" tIns="0" lIns="0" bIns="0" rIns="0">
            <a:spAutoFit/>
          </a:bodyPr>
          <a:lstStyle/>
          <a:p>
            <a:pPr>
              <a:lnSpc>
                <a:spcPts val="3360"/>
              </a:lnSpc>
            </a:pPr>
            <a:r>
              <a:rPr lang="en-US" sz="2400">
                <a:solidFill>
                  <a:srgbClr val="FFFFFF"/>
                </a:solidFill>
                <a:latin typeface="Poppins Bold"/>
              </a:rPr>
              <a:t>Solution 1</a:t>
            </a:r>
          </a:p>
        </p:txBody>
      </p:sp>
      <p:sp>
        <p:nvSpPr>
          <p:cNvPr name="TextBox 7" id="7"/>
          <p:cNvSpPr txBox="true"/>
          <p:nvPr/>
        </p:nvSpPr>
        <p:spPr>
          <a:xfrm rot="0">
            <a:off x="13511765" y="985175"/>
            <a:ext cx="2687208" cy="424815"/>
          </a:xfrm>
          <a:prstGeom prst="rect">
            <a:avLst/>
          </a:prstGeom>
        </p:spPr>
        <p:txBody>
          <a:bodyPr anchor="t" rtlCol="false" tIns="0" lIns="0" bIns="0" rIns="0">
            <a:spAutoFit/>
          </a:bodyPr>
          <a:lstStyle/>
          <a:p>
            <a:pPr>
              <a:lnSpc>
                <a:spcPts val="3360"/>
              </a:lnSpc>
            </a:pPr>
            <a:r>
              <a:rPr lang="en-US" sz="2400">
                <a:solidFill>
                  <a:srgbClr val="FFFFFF"/>
                </a:solidFill>
                <a:latin typeface="Poppins Bold"/>
              </a:rPr>
              <a:t>Solution 2</a:t>
            </a:r>
          </a:p>
        </p:txBody>
      </p:sp>
      <p:sp>
        <p:nvSpPr>
          <p:cNvPr name="TextBox 8" id="8"/>
          <p:cNvSpPr txBox="true"/>
          <p:nvPr/>
        </p:nvSpPr>
        <p:spPr>
          <a:xfrm rot="0">
            <a:off x="1221496" y="1173769"/>
            <a:ext cx="4846132" cy="904875"/>
          </a:xfrm>
          <a:prstGeom prst="rect">
            <a:avLst/>
          </a:prstGeom>
        </p:spPr>
        <p:txBody>
          <a:bodyPr anchor="t" rtlCol="false" tIns="0" lIns="0" bIns="0" rIns="0">
            <a:spAutoFit/>
          </a:bodyPr>
          <a:lstStyle/>
          <a:p>
            <a:pPr>
              <a:lnSpc>
                <a:spcPts val="6719"/>
              </a:lnSpc>
            </a:pPr>
            <a:r>
              <a:rPr lang="en-US" sz="5599">
                <a:solidFill>
                  <a:srgbClr val="101010"/>
                </a:solidFill>
                <a:latin typeface="Poppins Bold"/>
              </a:rPr>
              <a:t>Methodology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483080" y="4993295"/>
            <a:ext cx="8127642" cy="6605556"/>
          </a:xfrm>
          <a:custGeom>
            <a:avLst/>
            <a:gdLst/>
            <a:ahLst/>
            <a:cxnLst/>
            <a:rect r="r" b="b" t="t" l="l"/>
            <a:pathLst>
              <a:path h="6605556" w="8127642">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449325" y="-2444401"/>
            <a:ext cx="13511765" cy="4888802"/>
          </a:xfrm>
          <a:custGeom>
            <a:avLst/>
            <a:gdLst/>
            <a:ahLst/>
            <a:cxnLst/>
            <a:rect r="r" b="b" t="t" l="l"/>
            <a:pathLst>
              <a:path h="4888802" w="13511765">
                <a:moveTo>
                  <a:pt x="0" y="0"/>
                </a:moveTo>
                <a:lnTo>
                  <a:pt x="13511764" y="0"/>
                </a:lnTo>
                <a:lnTo>
                  <a:pt x="13511764" y="4888802"/>
                </a:lnTo>
                <a:lnTo>
                  <a:pt x="0" y="488880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221496" y="547688"/>
            <a:ext cx="4846132" cy="904875"/>
          </a:xfrm>
          <a:prstGeom prst="rect">
            <a:avLst/>
          </a:prstGeom>
        </p:spPr>
        <p:txBody>
          <a:bodyPr anchor="t" rtlCol="false" tIns="0" lIns="0" bIns="0" rIns="0">
            <a:spAutoFit/>
          </a:bodyPr>
          <a:lstStyle/>
          <a:p>
            <a:pPr>
              <a:lnSpc>
                <a:spcPts val="6719"/>
              </a:lnSpc>
            </a:pPr>
            <a:r>
              <a:rPr lang="en-US" sz="5599">
                <a:solidFill>
                  <a:srgbClr val="101010"/>
                </a:solidFill>
                <a:latin typeface="Poppins Bold"/>
              </a:rPr>
              <a:t>Methodology </a:t>
            </a:r>
          </a:p>
        </p:txBody>
      </p:sp>
      <p:sp>
        <p:nvSpPr>
          <p:cNvPr name="TextBox 5" id="5"/>
          <p:cNvSpPr txBox="true"/>
          <p:nvPr/>
        </p:nvSpPr>
        <p:spPr>
          <a:xfrm rot="0">
            <a:off x="799984" y="2185696"/>
            <a:ext cx="16051576" cy="6356986"/>
          </a:xfrm>
          <a:prstGeom prst="rect">
            <a:avLst/>
          </a:prstGeom>
        </p:spPr>
        <p:txBody>
          <a:bodyPr anchor="t" rtlCol="false" tIns="0" lIns="0" bIns="0" rIns="0">
            <a:spAutoFit/>
          </a:bodyPr>
          <a:lstStyle/>
          <a:p>
            <a:pPr algn="just">
              <a:lnSpc>
                <a:spcPts val="3839"/>
              </a:lnSpc>
            </a:pPr>
            <a:r>
              <a:rPr lang="en-US" sz="2399">
                <a:solidFill>
                  <a:srgbClr val="545454"/>
                </a:solidFill>
                <a:latin typeface="Poppins"/>
              </a:rPr>
              <a:t>4. Using the DynamicCancerDriverKM package, the gene identification format in final_data must be changed. Performing the crosswalk of this genetic information with the PPI dataset, removing genes not present in the primary dataset to ensure consistency.</a:t>
            </a:r>
          </a:p>
          <a:p>
            <a:pPr algn="just">
              <a:lnSpc>
                <a:spcPts val="3839"/>
              </a:lnSpc>
            </a:pPr>
          </a:p>
          <a:p>
            <a:pPr algn="just">
              <a:lnSpc>
                <a:spcPts val="3839"/>
              </a:lnSpc>
            </a:pPr>
            <a:r>
              <a:rPr lang="en-US" sz="2399">
                <a:solidFill>
                  <a:srgbClr val="545454"/>
                </a:solidFill>
                <a:latin typeface="Poppins"/>
              </a:rPr>
              <a:t>5. A vector containing the 100 genes with the highest PPI scores was created. The predictor variables in final_data were improved by selecting only the genes present in the primary dataset.</a:t>
            </a:r>
          </a:p>
          <a:p>
            <a:pPr algn="just">
              <a:lnSpc>
                <a:spcPts val="3839"/>
              </a:lnSpc>
            </a:pPr>
          </a:p>
          <a:p>
            <a:pPr algn="just">
              <a:lnSpc>
                <a:spcPts val="3839"/>
              </a:lnSpc>
            </a:pPr>
            <a:r>
              <a:rPr lang="en-US" sz="2399">
                <a:solidFill>
                  <a:srgbClr val="545454"/>
                </a:solidFill>
                <a:latin typeface="Poppins"/>
              </a:rPr>
              <a:t>6. With the improved and prepared dataset, machine learning models such as kNN, linear regression, decision trees, random forests, Support Vector Machines (SVM) and The Naive Bayes classifier, were applied using appropriate functions from DynamicCancerDriverKM or other machine learning libraries.4. Implementation: Discuss how the supervised learning models were implemented, detailing the programming techniques and any challenges encountered.</a:t>
            </a:r>
          </a:p>
          <a:p>
            <a:pPr>
              <a:lnSpc>
                <a:spcPts val="431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6212838" cy="288733"/>
            <a:chOff x="0" y="0"/>
            <a:chExt cx="1636303" cy="76045"/>
          </a:xfrm>
        </p:grpSpPr>
        <p:sp>
          <p:nvSpPr>
            <p:cNvPr name="Freeform 3" id="3"/>
            <p:cNvSpPr/>
            <p:nvPr/>
          </p:nvSpPr>
          <p:spPr>
            <a:xfrm flipH="false" flipV="false" rot="0">
              <a:off x="0" y="0"/>
              <a:ext cx="1636303" cy="76045"/>
            </a:xfrm>
            <a:custGeom>
              <a:avLst/>
              <a:gdLst/>
              <a:ahLst/>
              <a:cxnLst/>
              <a:rect r="r" b="b" t="t" l="l"/>
              <a:pathLst>
                <a:path h="76045" w="1636303">
                  <a:moveTo>
                    <a:pt x="0" y="0"/>
                  </a:moveTo>
                  <a:lnTo>
                    <a:pt x="1636303" y="0"/>
                  </a:lnTo>
                  <a:lnTo>
                    <a:pt x="1636303" y="76045"/>
                  </a:lnTo>
                  <a:lnTo>
                    <a:pt x="0" y="76045"/>
                  </a:lnTo>
                  <a:close/>
                </a:path>
              </a:pathLst>
            </a:custGeom>
            <a:solidFill>
              <a:srgbClr val="32AD97"/>
            </a:solidFill>
          </p:spPr>
        </p:sp>
        <p:sp>
          <p:nvSpPr>
            <p:cNvPr name="TextBox 4" id="4"/>
            <p:cNvSpPr txBox="true"/>
            <p:nvPr/>
          </p:nvSpPr>
          <p:spPr>
            <a:xfrm>
              <a:off x="0" y="-38100"/>
              <a:ext cx="1636303" cy="114145"/>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1070218">
            <a:off x="-5605087" y="7265251"/>
            <a:ext cx="9696522" cy="3508378"/>
          </a:xfrm>
          <a:custGeom>
            <a:avLst/>
            <a:gdLst/>
            <a:ahLst/>
            <a:cxnLst/>
            <a:rect r="r" b="b" t="t" l="l"/>
            <a:pathLst>
              <a:path h="3508378" w="9696522">
                <a:moveTo>
                  <a:pt x="0" y="0"/>
                </a:moveTo>
                <a:lnTo>
                  <a:pt x="9696523" y="0"/>
                </a:lnTo>
                <a:lnTo>
                  <a:pt x="9696523" y="3508378"/>
                </a:lnTo>
                <a:lnTo>
                  <a:pt x="0" y="350837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6770719" y="-57150"/>
            <a:ext cx="5179295" cy="1028700"/>
          </a:xfrm>
          <a:prstGeom prst="rect">
            <a:avLst/>
          </a:prstGeom>
        </p:spPr>
        <p:txBody>
          <a:bodyPr anchor="t" rtlCol="false" tIns="0" lIns="0" bIns="0" rIns="0">
            <a:spAutoFit/>
          </a:bodyPr>
          <a:lstStyle/>
          <a:p>
            <a:pPr>
              <a:lnSpc>
                <a:spcPts val="7679"/>
              </a:lnSpc>
            </a:pPr>
            <a:r>
              <a:rPr lang="en-US" sz="6399">
                <a:solidFill>
                  <a:srgbClr val="32AD97"/>
                </a:solidFill>
                <a:latin typeface="Poppins Bold"/>
              </a:rPr>
              <a:t>Results</a:t>
            </a:r>
          </a:p>
        </p:txBody>
      </p:sp>
      <p:sp>
        <p:nvSpPr>
          <p:cNvPr name="TextBox 7" id="7"/>
          <p:cNvSpPr txBox="true"/>
          <p:nvPr/>
        </p:nvSpPr>
        <p:spPr>
          <a:xfrm rot="0">
            <a:off x="171016" y="1793536"/>
            <a:ext cx="8449396" cy="2710816"/>
          </a:xfrm>
          <a:prstGeom prst="rect">
            <a:avLst/>
          </a:prstGeom>
        </p:spPr>
        <p:txBody>
          <a:bodyPr anchor="t" rtlCol="false" tIns="0" lIns="0" bIns="0" rIns="0">
            <a:spAutoFit/>
          </a:bodyPr>
          <a:lstStyle/>
          <a:p>
            <a:pPr algn="ctr">
              <a:lnSpc>
                <a:spcPts val="4319"/>
              </a:lnSpc>
            </a:pPr>
            <a:r>
              <a:rPr lang="en-US" sz="2699">
                <a:solidFill>
                  <a:srgbClr val="000000"/>
                </a:solidFill>
                <a:latin typeface="Poppins Bold"/>
              </a:rPr>
              <a:t>k-NN: </a:t>
            </a:r>
          </a:p>
          <a:p>
            <a:pPr algn="ctr">
              <a:lnSpc>
                <a:spcPts val="4319"/>
              </a:lnSpc>
            </a:pPr>
            <a:r>
              <a:rPr lang="en-US" sz="2699">
                <a:solidFill>
                  <a:srgbClr val="000000"/>
                </a:solidFill>
                <a:latin typeface="Poppins"/>
              </a:rPr>
              <a:t>• Precision: 0.8919 </a:t>
            </a:r>
          </a:p>
          <a:p>
            <a:pPr algn="ctr">
              <a:lnSpc>
                <a:spcPts val="4319"/>
              </a:lnSpc>
            </a:pPr>
            <a:r>
              <a:rPr lang="en-US" sz="2699">
                <a:solidFill>
                  <a:srgbClr val="000000"/>
                </a:solidFill>
                <a:latin typeface="Poppins"/>
              </a:rPr>
              <a:t>• Sensitivity: 0.8000 </a:t>
            </a:r>
          </a:p>
          <a:p>
            <a:pPr algn="ctr">
              <a:lnSpc>
                <a:spcPts val="4319"/>
              </a:lnSpc>
            </a:pPr>
            <a:r>
              <a:rPr lang="en-US" sz="2699">
                <a:solidFill>
                  <a:srgbClr val="000000"/>
                </a:solidFill>
                <a:latin typeface="Poppins"/>
              </a:rPr>
              <a:t>• Specificity: 1.0000 </a:t>
            </a:r>
          </a:p>
          <a:p>
            <a:pPr algn="ctr">
              <a:lnSpc>
                <a:spcPts val="4319"/>
              </a:lnSpc>
            </a:pPr>
            <a:r>
              <a:rPr lang="en-US" sz="2699">
                <a:solidFill>
                  <a:srgbClr val="000000"/>
                </a:solidFill>
                <a:latin typeface="Poppins"/>
              </a:rPr>
              <a:t>• Kappa: 0.7861</a:t>
            </a:r>
          </a:p>
        </p:txBody>
      </p:sp>
      <p:sp>
        <p:nvSpPr>
          <p:cNvPr name="TextBox 8" id="8"/>
          <p:cNvSpPr txBox="true"/>
          <p:nvPr/>
        </p:nvSpPr>
        <p:spPr>
          <a:xfrm rot="0">
            <a:off x="2523496" y="857250"/>
            <a:ext cx="4846132" cy="762000"/>
          </a:xfrm>
          <a:prstGeom prst="rect">
            <a:avLst/>
          </a:prstGeom>
        </p:spPr>
        <p:txBody>
          <a:bodyPr anchor="t" rtlCol="false" tIns="0" lIns="0" bIns="0" rIns="0">
            <a:spAutoFit/>
          </a:bodyPr>
          <a:lstStyle/>
          <a:p>
            <a:pPr>
              <a:lnSpc>
                <a:spcPts val="5640"/>
              </a:lnSpc>
            </a:pPr>
            <a:r>
              <a:rPr lang="en-US" sz="4700">
                <a:solidFill>
                  <a:srgbClr val="101010"/>
                </a:solidFill>
                <a:latin typeface="Poppins Bold"/>
              </a:rPr>
              <a:t>First Results</a:t>
            </a:r>
          </a:p>
        </p:txBody>
      </p:sp>
      <p:sp>
        <p:nvSpPr>
          <p:cNvPr name="TextBox 9" id="9"/>
          <p:cNvSpPr txBox="true"/>
          <p:nvPr/>
        </p:nvSpPr>
        <p:spPr>
          <a:xfrm rot="0">
            <a:off x="11241759" y="866775"/>
            <a:ext cx="4846132" cy="704850"/>
          </a:xfrm>
          <a:prstGeom prst="rect">
            <a:avLst/>
          </a:prstGeom>
        </p:spPr>
        <p:txBody>
          <a:bodyPr anchor="t" rtlCol="false" tIns="0" lIns="0" bIns="0" rIns="0">
            <a:spAutoFit/>
          </a:bodyPr>
          <a:lstStyle/>
          <a:p>
            <a:pPr>
              <a:lnSpc>
                <a:spcPts val="5280"/>
              </a:lnSpc>
            </a:pPr>
            <a:r>
              <a:rPr lang="en-US" sz="4400">
                <a:solidFill>
                  <a:srgbClr val="101010"/>
                </a:solidFill>
                <a:latin typeface="Poppins Bold"/>
              </a:rPr>
              <a:t>Second Results</a:t>
            </a:r>
          </a:p>
        </p:txBody>
      </p:sp>
      <p:sp>
        <p:nvSpPr>
          <p:cNvPr name="TextBox 10" id="10"/>
          <p:cNvSpPr txBox="true"/>
          <p:nvPr/>
        </p:nvSpPr>
        <p:spPr>
          <a:xfrm rot="0">
            <a:off x="1855635" y="5057775"/>
            <a:ext cx="5513993" cy="1527730"/>
          </a:xfrm>
          <a:prstGeom prst="rect">
            <a:avLst/>
          </a:prstGeom>
        </p:spPr>
        <p:txBody>
          <a:bodyPr anchor="t" rtlCol="false" tIns="0" lIns="0" bIns="0" rIns="0">
            <a:spAutoFit/>
          </a:bodyPr>
          <a:lstStyle/>
          <a:p>
            <a:pPr algn="ctr">
              <a:lnSpc>
                <a:spcPts val="3994"/>
              </a:lnSpc>
              <a:spcBef>
                <a:spcPct val="0"/>
              </a:spcBef>
            </a:pPr>
            <a:r>
              <a:rPr lang="en-US" sz="2853">
                <a:solidFill>
                  <a:srgbClr val="000000"/>
                </a:solidFill>
                <a:latin typeface="Poppins Bold"/>
              </a:rPr>
              <a:t>Linear Regression</a:t>
            </a:r>
          </a:p>
          <a:p>
            <a:pPr algn="ctr">
              <a:lnSpc>
                <a:spcPts val="3994"/>
              </a:lnSpc>
              <a:spcBef>
                <a:spcPct val="0"/>
              </a:spcBef>
            </a:pPr>
            <a:r>
              <a:rPr lang="en-US" sz="2853">
                <a:solidFill>
                  <a:srgbClr val="000000"/>
                </a:solidFill>
                <a:latin typeface="Poppins"/>
              </a:rPr>
              <a:t>• Adjusted R-squared: 0.9386</a:t>
            </a:r>
          </a:p>
          <a:p>
            <a:pPr algn="ctr">
              <a:lnSpc>
                <a:spcPts val="3994"/>
              </a:lnSpc>
              <a:spcBef>
                <a:spcPct val="0"/>
              </a:spcBef>
            </a:pPr>
            <a:r>
              <a:rPr lang="en-US" sz="2853">
                <a:solidFill>
                  <a:srgbClr val="000000"/>
                </a:solidFill>
                <a:latin typeface="Poppins"/>
              </a:rPr>
              <a:t>• RMSE : 0.4405013</a:t>
            </a:r>
          </a:p>
        </p:txBody>
      </p:sp>
      <p:sp>
        <p:nvSpPr>
          <p:cNvPr name="TextBox 11" id="11"/>
          <p:cNvSpPr txBox="true"/>
          <p:nvPr/>
        </p:nvSpPr>
        <p:spPr>
          <a:xfrm rot="0">
            <a:off x="2740845" y="7137955"/>
            <a:ext cx="3309739" cy="1995806"/>
          </a:xfrm>
          <a:prstGeom prst="rect">
            <a:avLst/>
          </a:prstGeom>
        </p:spPr>
        <p:txBody>
          <a:bodyPr anchor="t" rtlCol="false" tIns="0" lIns="0" bIns="0" rIns="0">
            <a:spAutoFit/>
          </a:bodyPr>
          <a:lstStyle/>
          <a:p>
            <a:pPr algn="ctr">
              <a:lnSpc>
                <a:spcPts val="3919"/>
              </a:lnSpc>
              <a:spcBef>
                <a:spcPct val="0"/>
              </a:spcBef>
            </a:pPr>
            <a:r>
              <a:rPr lang="en-US" sz="2799">
                <a:solidFill>
                  <a:srgbClr val="000000"/>
                </a:solidFill>
                <a:latin typeface="Poppins Bold"/>
              </a:rPr>
              <a:t>Decision Trees:</a:t>
            </a:r>
          </a:p>
          <a:p>
            <a:pPr algn="ctr">
              <a:lnSpc>
                <a:spcPts val="3919"/>
              </a:lnSpc>
              <a:spcBef>
                <a:spcPct val="0"/>
              </a:spcBef>
            </a:pPr>
            <a:r>
              <a:rPr lang="en-US" sz="2799">
                <a:solidFill>
                  <a:srgbClr val="000000"/>
                </a:solidFill>
                <a:latin typeface="Poppins Light"/>
              </a:rPr>
              <a:t>• Sensitivity: 0.9697</a:t>
            </a:r>
          </a:p>
          <a:p>
            <a:pPr algn="ctr">
              <a:lnSpc>
                <a:spcPts val="3919"/>
              </a:lnSpc>
              <a:spcBef>
                <a:spcPct val="0"/>
              </a:spcBef>
            </a:pPr>
            <a:r>
              <a:rPr lang="en-US" sz="2799">
                <a:solidFill>
                  <a:srgbClr val="000000"/>
                </a:solidFill>
                <a:latin typeface="Poppins Light"/>
              </a:rPr>
              <a:t>• Specificity: 0.9756</a:t>
            </a:r>
          </a:p>
          <a:p>
            <a:pPr algn="ctr">
              <a:lnSpc>
                <a:spcPts val="3919"/>
              </a:lnSpc>
              <a:spcBef>
                <a:spcPct val="0"/>
              </a:spcBef>
            </a:pPr>
            <a:r>
              <a:rPr lang="en-US" sz="2799">
                <a:solidFill>
                  <a:srgbClr val="000000"/>
                </a:solidFill>
                <a:latin typeface="Poppins Light"/>
              </a:rPr>
              <a:t>• Precision: 0.973</a:t>
            </a:r>
          </a:p>
        </p:txBody>
      </p:sp>
      <p:sp>
        <p:nvSpPr>
          <p:cNvPr name="TextBox 12" id="12"/>
          <p:cNvSpPr txBox="true"/>
          <p:nvPr/>
        </p:nvSpPr>
        <p:spPr>
          <a:xfrm rot="0">
            <a:off x="9144000" y="1850686"/>
            <a:ext cx="7509313" cy="2865121"/>
          </a:xfrm>
          <a:prstGeom prst="rect">
            <a:avLst/>
          </a:prstGeom>
        </p:spPr>
        <p:txBody>
          <a:bodyPr anchor="t" rtlCol="false" tIns="0" lIns="0" bIns="0" rIns="0">
            <a:spAutoFit/>
          </a:bodyPr>
          <a:lstStyle/>
          <a:p>
            <a:pPr algn="ctr">
              <a:lnSpc>
                <a:spcPts val="3779"/>
              </a:lnSpc>
              <a:spcBef>
                <a:spcPct val="0"/>
              </a:spcBef>
            </a:pPr>
            <a:r>
              <a:rPr lang="en-US" sz="2699">
                <a:solidFill>
                  <a:srgbClr val="000000"/>
                </a:solidFill>
                <a:latin typeface="Poppins Bold"/>
              </a:rPr>
              <a:t>k-NN:</a:t>
            </a:r>
          </a:p>
          <a:p>
            <a:pPr algn="ctr">
              <a:lnSpc>
                <a:spcPts val="3779"/>
              </a:lnSpc>
              <a:spcBef>
                <a:spcPct val="0"/>
              </a:spcBef>
            </a:pPr>
            <a:r>
              <a:rPr lang="en-US" sz="2699">
                <a:solidFill>
                  <a:srgbClr val="000000"/>
                </a:solidFill>
                <a:latin typeface="Poppins"/>
              </a:rPr>
              <a:t>• Accuracy: 94.59%</a:t>
            </a:r>
          </a:p>
          <a:p>
            <a:pPr algn="ctr">
              <a:lnSpc>
                <a:spcPts val="3779"/>
              </a:lnSpc>
              <a:spcBef>
                <a:spcPct val="0"/>
              </a:spcBef>
            </a:pPr>
            <a:r>
              <a:rPr lang="en-US" sz="2699">
                <a:solidFill>
                  <a:srgbClr val="000000"/>
                </a:solidFill>
                <a:latin typeface="Poppins"/>
              </a:rPr>
              <a:t>• Sensitivity (True Positive Rate): 88.24%</a:t>
            </a:r>
          </a:p>
          <a:p>
            <a:pPr algn="ctr">
              <a:lnSpc>
                <a:spcPts val="3779"/>
              </a:lnSpc>
              <a:spcBef>
                <a:spcPct val="0"/>
              </a:spcBef>
            </a:pPr>
            <a:r>
              <a:rPr lang="en-US" sz="2699">
                <a:solidFill>
                  <a:srgbClr val="000000"/>
                </a:solidFill>
                <a:latin typeface="Poppins"/>
              </a:rPr>
              <a:t>• Specificity (True Negative Rate): 100%</a:t>
            </a:r>
          </a:p>
          <a:p>
            <a:pPr algn="ctr">
              <a:lnSpc>
                <a:spcPts val="3779"/>
              </a:lnSpc>
              <a:spcBef>
                <a:spcPct val="0"/>
              </a:spcBef>
            </a:pPr>
            <a:r>
              <a:rPr lang="en-US" sz="2699">
                <a:solidFill>
                  <a:srgbClr val="000000"/>
                </a:solidFill>
                <a:latin typeface="Poppins"/>
              </a:rPr>
              <a:t>• Precision (Positive Predictive Value): 100%</a:t>
            </a:r>
          </a:p>
          <a:p>
            <a:pPr algn="ctr">
              <a:lnSpc>
                <a:spcPts val="3779"/>
              </a:lnSpc>
              <a:spcBef>
                <a:spcPct val="0"/>
              </a:spcBef>
            </a:pPr>
            <a:r>
              <a:rPr lang="en-US" sz="2699">
                <a:solidFill>
                  <a:srgbClr val="000000"/>
                </a:solidFill>
                <a:latin typeface="Poppins"/>
              </a:rPr>
              <a:t>• Kappa: 89.02%</a:t>
            </a:r>
          </a:p>
        </p:txBody>
      </p:sp>
      <p:sp>
        <p:nvSpPr>
          <p:cNvPr name="TextBox 13" id="13"/>
          <p:cNvSpPr txBox="true"/>
          <p:nvPr/>
        </p:nvSpPr>
        <p:spPr>
          <a:xfrm rot="0">
            <a:off x="10108150" y="4870092"/>
            <a:ext cx="6545163" cy="1912621"/>
          </a:xfrm>
          <a:prstGeom prst="rect">
            <a:avLst/>
          </a:prstGeom>
        </p:spPr>
        <p:txBody>
          <a:bodyPr anchor="t" rtlCol="false" tIns="0" lIns="0" bIns="0" rIns="0">
            <a:spAutoFit/>
          </a:bodyPr>
          <a:lstStyle/>
          <a:p>
            <a:pPr algn="ctr">
              <a:lnSpc>
                <a:spcPts val="3779"/>
              </a:lnSpc>
              <a:spcBef>
                <a:spcPct val="0"/>
              </a:spcBef>
            </a:pPr>
            <a:r>
              <a:rPr lang="en-US" sz="2699">
                <a:solidFill>
                  <a:srgbClr val="000000"/>
                </a:solidFill>
                <a:latin typeface="Poppins Bold"/>
              </a:rPr>
              <a:t>Linear Regression:</a:t>
            </a:r>
          </a:p>
          <a:p>
            <a:pPr algn="ctr">
              <a:lnSpc>
                <a:spcPts val="3779"/>
              </a:lnSpc>
              <a:spcBef>
                <a:spcPct val="0"/>
              </a:spcBef>
            </a:pPr>
            <a:r>
              <a:rPr lang="en-US" sz="2699">
                <a:solidFill>
                  <a:srgbClr val="000000"/>
                </a:solidFill>
                <a:latin typeface="Poppins Light"/>
              </a:rPr>
              <a:t>• RMSE: 0.6942686</a:t>
            </a:r>
          </a:p>
          <a:p>
            <a:pPr algn="ctr">
              <a:lnSpc>
                <a:spcPts val="3779"/>
              </a:lnSpc>
              <a:spcBef>
                <a:spcPct val="0"/>
              </a:spcBef>
            </a:pPr>
            <a:r>
              <a:rPr lang="en-US" sz="2699">
                <a:solidFill>
                  <a:srgbClr val="000000"/>
                </a:solidFill>
                <a:latin typeface="Poppins Light"/>
              </a:rPr>
              <a:t>• Rsquared: 0.3454863</a:t>
            </a:r>
          </a:p>
          <a:p>
            <a:pPr algn="ctr">
              <a:lnSpc>
                <a:spcPts val="3779"/>
              </a:lnSpc>
              <a:spcBef>
                <a:spcPct val="0"/>
              </a:spcBef>
            </a:pPr>
            <a:r>
              <a:rPr lang="en-US" sz="2699">
                <a:solidFill>
                  <a:srgbClr val="000000"/>
                </a:solidFill>
                <a:latin typeface="Poppins Light"/>
              </a:rPr>
              <a:t>• MAE (Mean Absolute Error): 0.4360342</a:t>
            </a:r>
          </a:p>
        </p:txBody>
      </p:sp>
      <p:sp>
        <p:nvSpPr>
          <p:cNvPr name="TextBox 14" id="14"/>
          <p:cNvSpPr txBox="true"/>
          <p:nvPr/>
        </p:nvSpPr>
        <p:spPr>
          <a:xfrm rot="0">
            <a:off x="9988769" y="7125869"/>
            <a:ext cx="5819775" cy="1893571"/>
          </a:xfrm>
          <a:prstGeom prst="rect">
            <a:avLst/>
          </a:prstGeom>
        </p:spPr>
        <p:txBody>
          <a:bodyPr anchor="t" rtlCol="false" tIns="0" lIns="0" bIns="0" rIns="0">
            <a:spAutoFit/>
          </a:bodyPr>
          <a:lstStyle/>
          <a:p>
            <a:pPr algn="ctr">
              <a:lnSpc>
                <a:spcPts val="3779"/>
              </a:lnSpc>
              <a:spcBef>
                <a:spcPct val="0"/>
              </a:spcBef>
            </a:pPr>
            <a:r>
              <a:rPr lang="en-US" sz="2699">
                <a:solidFill>
                  <a:srgbClr val="000000"/>
                </a:solidFill>
                <a:latin typeface="Open Sans Bold"/>
              </a:rPr>
              <a:t>Decision Trees:</a:t>
            </a:r>
          </a:p>
          <a:p>
            <a:pPr algn="ctr">
              <a:lnSpc>
                <a:spcPts val="3779"/>
              </a:lnSpc>
              <a:spcBef>
                <a:spcPct val="0"/>
              </a:spcBef>
            </a:pPr>
            <a:r>
              <a:rPr lang="en-US" sz="2699">
                <a:solidFill>
                  <a:srgbClr val="000000"/>
                </a:solidFill>
                <a:latin typeface="Open Sans Light"/>
              </a:rPr>
              <a:t>• Decision Tree structure is presented, but specific metrics are not available.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358126">
            <a:off x="-3161334" y="7226597"/>
            <a:ext cx="6267753" cy="5093974"/>
          </a:xfrm>
          <a:custGeom>
            <a:avLst/>
            <a:gdLst/>
            <a:ahLst/>
            <a:cxnLst/>
            <a:rect r="r" b="b" t="t" l="l"/>
            <a:pathLst>
              <a:path h="5093974" w="6267753">
                <a:moveTo>
                  <a:pt x="0" y="0"/>
                </a:moveTo>
                <a:lnTo>
                  <a:pt x="6267753" y="0"/>
                </a:lnTo>
                <a:lnTo>
                  <a:pt x="6267753" y="5093974"/>
                </a:lnTo>
                <a:lnTo>
                  <a:pt x="0" y="50939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0"/>
            <a:ext cx="6212838" cy="288733"/>
            <a:chOff x="0" y="0"/>
            <a:chExt cx="1636303" cy="76045"/>
          </a:xfrm>
        </p:grpSpPr>
        <p:sp>
          <p:nvSpPr>
            <p:cNvPr name="Freeform 4" id="4"/>
            <p:cNvSpPr/>
            <p:nvPr/>
          </p:nvSpPr>
          <p:spPr>
            <a:xfrm flipH="false" flipV="false" rot="0">
              <a:off x="0" y="0"/>
              <a:ext cx="1636303" cy="76045"/>
            </a:xfrm>
            <a:custGeom>
              <a:avLst/>
              <a:gdLst/>
              <a:ahLst/>
              <a:cxnLst/>
              <a:rect r="r" b="b" t="t" l="l"/>
              <a:pathLst>
                <a:path h="76045" w="1636303">
                  <a:moveTo>
                    <a:pt x="0" y="0"/>
                  </a:moveTo>
                  <a:lnTo>
                    <a:pt x="1636303" y="0"/>
                  </a:lnTo>
                  <a:lnTo>
                    <a:pt x="1636303" y="76045"/>
                  </a:lnTo>
                  <a:lnTo>
                    <a:pt x="0" y="76045"/>
                  </a:lnTo>
                  <a:close/>
                </a:path>
              </a:pathLst>
            </a:custGeom>
            <a:solidFill>
              <a:srgbClr val="32AD97"/>
            </a:solidFill>
          </p:spPr>
        </p:sp>
        <p:sp>
          <p:nvSpPr>
            <p:cNvPr name="TextBox 5" id="5"/>
            <p:cNvSpPr txBox="true"/>
            <p:nvPr/>
          </p:nvSpPr>
          <p:spPr>
            <a:xfrm>
              <a:off x="0" y="-38100"/>
              <a:ext cx="1636303" cy="114145"/>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7369628" y="-123825"/>
            <a:ext cx="5179295" cy="1028700"/>
          </a:xfrm>
          <a:prstGeom prst="rect">
            <a:avLst/>
          </a:prstGeom>
        </p:spPr>
        <p:txBody>
          <a:bodyPr anchor="t" rtlCol="false" tIns="0" lIns="0" bIns="0" rIns="0">
            <a:spAutoFit/>
          </a:bodyPr>
          <a:lstStyle/>
          <a:p>
            <a:pPr>
              <a:lnSpc>
                <a:spcPts val="7679"/>
              </a:lnSpc>
            </a:pPr>
            <a:r>
              <a:rPr lang="en-US" sz="6399">
                <a:solidFill>
                  <a:srgbClr val="32AD97"/>
                </a:solidFill>
                <a:latin typeface="Poppins Bold"/>
              </a:rPr>
              <a:t>Results</a:t>
            </a:r>
          </a:p>
        </p:txBody>
      </p:sp>
      <p:sp>
        <p:nvSpPr>
          <p:cNvPr name="TextBox 7" id="7"/>
          <p:cNvSpPr txBox="true"/>
          <p:nvPr/>
        </p:nvSpPr>
        <p:spPr>
          <a:xfrm rot="0">
            <a:off x="171016" y="1793536"/>
            <a:ext cx="8449396" cy="2167891"/>
          </a:xfrm>
          <a:prstGeom prst="rect">
            <a:avLst/>
          </a:prstGeom>
        </p:spPr>
        <p:txBody>
          <a:bodyPr anchor="t" rtlCol="false" tIns="0" lIns="0" bIns="0" rIns="0">
            <a:spAutoFit/>
          </a:bodyPr>
          <a:lstStyle/>
          <a:p>
            <a:pPr algn="ctr">
              <a:lnSpc>
                <a:spcPts val="4319"/>
              </a:lnSpc>
            </a:pPr>
            <a:r>
              <a:rPr lang="en-US" sz="2699">
                <a:solidFill>
                  <a:srgbClr val="000000"/>
                </a:solidFill>
                <a:latin typeface="Poppins Bold"/>
              </a:rPr>
              <a:t>Random Forest: </a:t>
            </a:r>
          </a:p>
          <a:p>
            <a:pPr algn="ctr">
              <a:lnSpc>
                <a:spcPts val="4319"/>
              </a:lnSpc>
            </a:pPr>
            <a:r>
              <a:rPr lang="en-US" sz="2699">
                <a:solidFill>
                  <a:srgbClr val="000000"/>
                </a:solidFill>
                <a:latin typeface="Poppins"/>
              </a:rPr>
              <a:t>• Precision: 1.000 (Note: This seems to be an error in calculation, as perfect precision is unusual and could indicate overfitting). </a:t>
            </a:r>
          </a:p>
        </p:txBody>
      </p:sp>
      <p:sp>
        <p:nvSpPr>
          <p:cNvPr name="TextBox 8" id="8"/>
          <p:cNvSpPr txBox="true"/>
          <p:nvPr/>
        </p:nvSpPr>
        <p:spPr>
          <a:xfrm rot="0">
            <a:off x="9910657" y="1793536"/>
            <a:ext cx="7508337" cy="1624966"/>
          </a:xfrm>
          <a:prstGeom prst="rect">
            <a:avLst/>
          </a:prstGeom>
        </p:spPr>
        <p:txBody>
          <a:bodyPr anchor="t" rtlCol="false" tIns="0" lIns="0" bIns="0" rIns="0">
            <a:spAutoFit/>
          </a:bodyPr>
          <a:lstStyle/>
          <a:p>
            <a:pPr algn="ctr">
              <a:lnSpc>
                <a:spcPts val="4319"/>
              </a:lnSpc>
            </a:pPr>
            <a:r>
              <a:rPr lang="en-US" sz="2699">
                <a:solidFill>
                  <a:srgbClr val="000000"/>
                </a:solidFill>
                <a:latin typeface="Poppins Bold"/>
              </a:rPr>
              <a:t>Random Forest: </a:t>
            </a:r>
          </a:p>
          <a:p>
            <a:pPr algn="ctr">
              <a:lnSpc>
                <a:spcPts val="4319"/>
              </a:lnSpc>
            </a:pPr>
            <a:r>
              <a:rPr lang="en-US" sz="2699">
                <a:solidFill>
                  <a:srgbClr val="000000"/>
                </a:solidFill>
                <a:latin typeface="Poppins"/>
              </a:rPr>
              <a:t>• Accuracy: 100% (Note: This may indicate overfitting, as perfect accuracy is unusual)</a:t>
            </a:r>
          </a:p>
        </p:txBody>
      </p:sp>
      <p:sp>
        <p:nvSpPr>
          <p:cNvPr name="TextBox 9" id="9"/>
          <p:cNvSpPr txBox="true"/>
          <p:nvPr/>
        </p:nvSpPr>
        <p:spPr>
          <a:xfrm rot="0">
            <a:off x="2523496" y="857250"/>
            <a:ext cx="4846132" cy="762000"/>
          </a:xfrm>
          <a:prstGeom prst="rect">
            <a:avLst/>
          </a:prstGeom>
        </p:spPr>
        <p:txBody>
          <a:bodyPr anchor="t" rtlCol="false" tIns="0" lIns="0" bIns="0" rIns="0">
            <a:spAutoFit/>
          </a:bodyPr>
          <a:lstStyle/>
          <a:p>
            <a:pPr>
              <a:lnSpc>
                <a:spcPts val="5640"/>
              </a:lnSpc>
            </a:pPr>
            <a:r>
              <a:rPr lang="en-US" sz="4700">
                <a:solidFill>
                  <a:srgbClr val="101010"/>
                </a:solidFill>
                <a:latin typeface="Poppins Bold"/>
              </a:rPr>
              <a:t>First Results</a:t>
            </a:r>
          </a:p>
        </p:txBody>
      </p:sp>
      <p:sp>
        <p:nvSpPr>
          <p:cNvPr name="TextBox 10" id="10"/>
          <p:cNvSpPr txBox="true"/>
          <p:nvPr/>
        </p:nvSpPr>
        <p:spPr>
          <a:xfrm rot="0">
            <a:off x="11241759" y="866775"/>
            <a:ext cx="4846132" cy="704850"/>
          </a:xfrm>
          <a:prstGeom prst="rect">
            <a:avLst/>
          </a:prstGeom>
        </p:spPr>
        <p:txBody>
          <a:bodyPr anchor="t" rtlCol="false" tIns="0" lIns="0" bIns="0" rIns="0">
            <a:spAutoFit/>
          </a:bodyPr>
          <a:lstStyle/>
          <a:p>
            <a:pPr>
              <a:lnSpc>
                <a:spcPts val="5280"/>
              </a:lnSpc>
            </a:pPr>
            <a:r>
              <a:rPr lang="en-US" sz="4400">
                <a:solidFill>
                  <a:srgbClr val="101010"/>
                </a:solidFill>
                <a:latin typeface="Poppins Bold"/>
              </a:rPr>
              <a:t>Second Results</a:t>
            </a:r>
          </a:p>
        </p:txBody>
      </p:sp>
      <p:sp>
        <p:nvSpPr>
          <p:cNvPr name="TextBox 11" id="11"/>
          <p:cNvSpPr txBox="true"/>
          <p:nvPr/>
        </p:nvSpPr>
        <p:spPr>
          <a:xfrm rot="0">
            <a:off x="593754" y="4494827"/>
            <a:ext cx="8026658" cy="4387770"/>
          </a:xfrm>
          <a:prstGeom prst="rect">
            <a:avLst/>
          </a:prstGeom>
        </p:spPr>
        <p:txBody>
          <a:bodyPr anchor="t" rtlCol="false" tIns="0" lIns="0" bIns="0" rIns="0">
            <a:spAutoFit/>
          </a:bodyPr>
          <a:lstStyle/>
          <a:p>
            <a:pPr algn="ctr">
              <a:lnSpc>
                <a:spcPts val="3854"/>
              </a:lnSpc>
            </a:pPr>
            <a:r>
              <a:rPr lang="en-US" sz="2753">
                <a:solidFill>
                  <a:srgbClr val="000000"/>
                </a:solidFill>
                <a:latin typeface="Poppins Bold"/>
              </a:rPr>
              <a:t>Support Vector Machines (SVM):</a:t>
            </a:r>
          </a:p>
          <a:p>
            <a:pPr>
              <a:lnSpc>
                <a:spcPts val="3854"/>
              </a:lnSpc>
            </a:pPr>
            <a:r>
              <a:rPr lang="en-US" sz="2753">
                <a:solidFill>
                  <a:srgbClr val="000000"/>
                </a:solidFill>
                <a:latin typeface="Poppins Bold"/>
              </a:rPr>
              <a:t>• For linear kernel:</a:t>
            </a:r>
          </a:p>
          <a:p>
            <a:pPr>
              <a:lnSpc>
                <a:spcPts val="3854"/>
              </a:lnSpc>
            </a:pPr>
            <a:r>
              <a:rPr lang="en-US" sz="2753">
                <a:solidFill>
                  <a:srgbClr val="000000"/>
                </a:solidFill>
                <a:latin typeface="Poppins Bold"/>
              </a:rPr>
              <a:t> </a:t>
            </a:r>
            <a:r>
              <a:rPr lang="en-US" sz="2753">
                <a:solidFill>
                  <a:srgbClr val="000000"/>
                </a:solidFill>
                <a:latin typeface="Poppins"/>
              </a:rPr>
              <a:t>– Sensitivity: 0.9697</a:t>
            </a:r>
          </a:p>
          <a:p>
            <a:pPr>
              <a:lnSpc>
                <a:spcPts val="3854"/>
              </a:lnSpc>
            </a:pPr>
            <a:r>
              <a:rPr lang="en-US" sz="2753">
                <a:solidFill>
                  <a:srgbClr val="000000"/>
                </a:solidFill>
                <a:latin typeface="Poppins"/>
              </a:rPr>
              <a:t> – Specificity: 0.9756</a:t>
            </a:r>
          </a:p>
          <a:p>
            <a:pPr>
              <a:lnSpc>
                <a:spcPts val="3854"/>
              </a:lnSpc>
            </a:pPr>
            <a:r>
              <a:rPr lang="en-US" sz="2753">
                <a:solidFill>
                  <a:srgbClr val="000000"/>
                </a:solidFill>
                <a:latin typeface="Poppins"/>
              </a:rPr>
              <a:t> – Precision: 0.973</a:t>
            </a:r>
          </a:p>
          <a:p>
            <a:pPr algn="ctr">
              <a:lnSpc>
                <a:spcPts val="3854"/>
              </a:lnSpc>
            </a:pPr>
            <a:r>
              <a:rPr lang="en-US" sz="2753">
                <a:solidFill>
                  <a:srgbClr val="000000"/>
                </a:solidFill>
                <a:latin typeface="Poppins Bold"/>
              </a:rPr>
              <a:t> • For sigmoidal kernel: </a:t>
            </a:r>
          </a:p>
          <a:p>
            <a:pPr algn="ctr">
              <a:lnSpc>
                <a:spcPts val="3854"/>
              </a:lnSpc>
            </a:pPr>
            <a:r>
              <a:rPr lang="en-US" sz="2753">
                <a:solidFill>
                  <a:srgbClr val="000000"/>
                </a:solidFill>
                <a:latin typeface="Poppins"/>
              </a:rPr>
              <a:t>– Sensitivity: 0.9091</a:t>
            </a:r>
          </a:p>
          <a:p>
            <a:pPr algn="ctr">
              <a:lnSpc>
                <a:spcPts val="3854"/>
              </a:lnSpc>
            </a:pPr>
            <a:r>
              <a:rPr lang="en-US" sz="2753">
                <a:solidFill>
                  <a:srgbClr val="000000"/>
                </a:solidFill>
                <a:latin typeface="Poppins"/>
              </a:rPr>
              <a:t> – Specificity: 1.0000 </a:t>
            </a:r>
          </a:p>
          <a:p>
            <a:pPr algn="ctr">
              <a:lnSpc>
                <a:spcPts val="3854"/>
              </a:lnSpc>
              <a:spcBef>
                <a:spcPct val="0"/>
              </a:spcBef>
            </a:pPr>
            <a:r>
              <a:rPr lang="en-US" sz="2753">
                <a:solidFill>
                  <a:srgbClr val="000000"/>
                </a:solidFill>
                <a:latin typeface="Poppins"/>
              </a:rPr>
              <a:t>– Precision: 0.9595</a:t>
            </a:r>
          </a:p>
        </p:txBody>
      </p:sp>
      <p:sp>
        <p:nvSpPr>
          <p:cNvPr name="TextBox 12" id="12"/>
          <p:cNvSpPr txBox="true"/>
          <p:nvPr/>
        </p:nvSpPr>
        <p:spPr>
          <a:xfrm rot="0">
            <a:off x="4946562" y="5067300"/>
            <a:ext cx="3382467" cy="1912621"/>
          </a:xfrm>
          <a:prstGeom prst="rect">
            <a:avLst/>
          </a:prstGeom>
        </p:spPr>
        <p:txBody>
          <a:bodyPr anchor="t" rtlCol="false" tIns="0" lIns="0" bIns="0" rIns="0">
            <a:spAutoFit/>
          </a:bodyPr>
          <a:lstStyle/>
          <a:p>
            <a:pPr algn="ctr">
              <a:lnSpc>
                <a:spcPts val="3779"/>
              </a:lnSpc>
              <a:spcBef>
                <a:spcPct val="0"/>
              </a:spcBef>
            </a:pPr>
            <a:r>
              <a:rPr lang="en-US" sz="2699">
                <a:solidFill>
                  <a:srgbClr val="000000"/>
                </a:solidFill>
                <a:latin typeface="Poppins Bold"/>
              </a:rPr>
              <a:t>• For radial kernel:</a:t>
            </a:r>
            <a:r>
              <a:rPr lang="en-US" sz="2699">
                <a:solidFill>
                  <a:srgbClr val="000000"/>
                </a:solidFill>
                <a:latin typeface="Poppins Light"/>
              </a:rPr>
              <a:t> </a:t>
            </a:r>
          </a:p>
          <a:p>
            <a:pPr algn="ctr">
              <a:lnSpc>
                <a:spcPts val="3779"/>
              </a:lnSpc>
              <a:spcBef>
                <a:spcPct val="0"/>
              </a:spcBef>
            </a:pPr>
            <a:r>
              <a:rPr lang="en-US" sz="2699">
                <a:solidFill>
                  <a:srgbClr val="000000"/>
                </a:solidFill>
                <a:latin typeface="Poppins Light"/>
              </a:rPr>
              <a:t>– Sensitivity: 0.9697 </a:t>
            </a:r>
          </a:p>
          <a:p>
            <a:pPr algn="ctr">
              <a:lnSpc>
                <a:spcPts val="3779"/>
              </a:lnSpc>
              <a:spcBef>
                <a:spcPct val="0"/>
              </a:spcBef>
            </a:pPr>
            <a:r>
              <a:rPr lang="en-US" sz="2699">
                <a:solidFill>
                  <a:srgbClr val="000000"/>
                </a:solidFill>
                <a:latin typeface="Poppins Light"/>
              </a:rPr>
              <a:t>– Specificity: 0.9756 </a:t>
            </a:r>
          </a:p>
          <a:p>
            <a:pPr algn="ctr">
              <a:lnSpc>
                <a:spcPts val="3779"/>
              </a:lnSpc>
              <a:spcBef>
                <a:spcPct val="0"/>
              </a:spcBef>
            </a:pPr>
            <a:r>
              <a:rPr lang="en-US" sz="2699">
                <a:solidFill>
                  <a:srgbClr val="000000"/>
                </a:solidFill>
                <a:latin typeface="Poppins Light"/>
              </a:rPr>
              <a:t>– Precision: 0.973 </a:t>
            </a:r>
          </a:p>
        </p:txBody>
      </p:sp>
      <p:sp>
        <p:nvSpPr>
          <p:cNvPr name="TextBox 13" id="13"/>
          <p:cNvSpPr txBox="true"/>
          <p:nvPr/>
        </p:nvSpPr>
        <p:spPr>
          <a:xfrm rot="0">
            <a:off x="9307226" y="4504352"/>
            <a:ext cx="8715199" cy="2388871"/>
          </a:xfrm>
          <a:prstGeom prst="rect">
            <a:avLst/>
          </a:prstGeom>
        </p:spPr>
        <p:txBody>
          <a:bodyPr anchor="t" rtlCol="false" tIns="0" lIns="0" bIns="0" rIns="0">
            <a:spAutoFit/>
          </a:bodyPr>
          <a:lstStyle/>
          <a:p>
            <a:pPr algn="ctr">
              <a:lnSpc>
                <a:spcPts val="3779"/>
              </a:lnSpc>
              <a:spcBef>
                <a:spcPct val="0"/>
              </a:spcBef>
            </a:pPr>
            <a:r>
              <a:rPr lang="en-US" sz="2699">
                <a:solidFill>
                  <a:srgbClr val="000000"/>
                </a:solidFill>
                <a:latin typeface="Poppins Bold"/>
              </a:rPr>
              <a:t>Support Vector Machines (SVM)</a:t>
            </a:r>
            <a:r>
              <a:rPr lang="en-US" sz="2699">
                <a:solidFill>
                  <a:srgbClr val="000000"/>
                </a:solidFill>
                <a:latin typeface="Poppins Light"/>
              </a:rPr>
              <a:t> </a:t>
            </a:r>
          </a:p>
          <a:p>
            <a:pPr>
              <a:lnSpc>
                <a:spcPts val="3779"/>
              </a:lnSpc>
              <a:spcBef>
                <a:spcPct val="0"/>
              </a:spcBef>
            </a:pPr>
            <a:r>
              <a:rPr lang="en-US" sz="2699">
                <a:solidFill>
                  <a:srgbClr val="000000"/>
                </a:solidFill>
                <a:latin typeface="Poppins Bold"/>
              </a:rPr>
              <a:t>- Linear Kernel:</a:t>
            </a:r>
          </a:p>
          <a:p>
            <a:pPr>
              <a:lnSpc>
                <a:spcPts val="3779"/>
              </a:lnSpc>
              <a:spcBef>
                <a:spcPct val="0"/>
              </a:spcBef>
            </a:pPr>
            <a:r>
              <a:rPr lang="en-US" sz="2699">
                <a:solidFill>
                  <a:srgbClr val="000000"/>
                </a:solidFill>
                <a:latin typeface="Poppins Light"/>
              </a:rPr>
              <a:t>• Sensitivity: 96.97%</a:t>
            </a:r>
          </a:p>
          <a:p>
            <a:pPr>
              <a:lnSpc>
                <a:spcPts val="3779"/>
              </a:lnSpc>
              <a:spcBef>
                <a:spcPct val="0"/>
              </a:spcBef>
            </a:pPr>
            <a:r>
              <a:rPr lang="en-US" sz="2699">
                <a:solidFill>
                  <a:srgbClr val="000000"/>
                </a:solidFill>
                <a:latin typeface="Poppins Light"/>
              </a:rPr>
              <a:t>• Specificity: 95.12%</a:t>
            </a:r>
          </a:p>
          <a:p>
            <a:pPr>
              <a:lnSpc>
                <a:spcPts val="3779"/>
              </a:lnSpc>
              <a:spcBef>
                <a:spcPct val="0"/>
              </a:spcBef>
            </a:pPr>
            <a:r>
              <a:rPr lang="en-US" sz="2699">
                <a:solidFill>
                  <a:srgbClr val="000000"/>
                </a:solidFill>
                <a:latin typeface="Poppins Light"/>
              </a:rPr>
              <a:t>• Precision:  95.95%</a:t>
            </a:r>
          </a:p>
        </p:txBody>
      </p:sp>
      <p:sp>
        <p:nvSpPr>
          <p:cNvPr name="TextBox 14" id="14"/>
          <p:cNvSpPr txBox="true"/>
          <p:nvPr/>
        </p:nvSpPr>
        <p:spPr>
          <a:xfrm rot="0">
            <a:off x="11241759" y="7188497"/>
            <a:ext cx="3839263" cy="2369821"/>
          </a:xfrm>
          <a:prstGeom prst="rect">
            <a:avLst/>
          </a:prstGeom>
        </p:spPr>
        <p:txBody>
          <a:bodyPr anchor="t" rtlCol="false" tIns="0" lIns="0" bIns="0" rIns="0">
            <a:spAutoFit/>
          </a:bodyPr>
          <a:lstStyle/>
          <a:p>
            <a:pPr>
              <a:lnSpc>
                <a:spcPts val="3779"/>
              </a:lnSpc>
              <a:spcBef>
                <a:spcPct val="0"/>
              </a:spcBef>
            </a:pPr>
            <a:r>
              <a:rPr lang="en-US" sz="2699">
                <a:solidFill>
                  <a:srgbClr val="000000"/>
                </a:solidFill>
                <a:latin typeface="Open Sans Bold"/>
              </a:rPr>
              <a:t>- Sigmoidal Kernel:</a:t>
            </a:r>
          </a:p>
          <a:p>
            <a:pPr>
              <a:lnSpc>
                <a:spcPts val="3779"/>
              </a:lnSpc>
              <a:spcBef>
                <a:spcPct val="0"/>
              </a:spcBef>
            </a:pPr>
            <a:r>
              <a:rPr lang="en-US" sz="2699">
                <a:solidFill>
                  <a:srgbClr val="000000"/>
                </a:solidFill>
                <a:latin typeface="Open Sans Light"/>
              </a:rPr>
              <a:t>• Sensitivity: 96.97%</a:t>
            </a:r>
          </a:p>
          <a:p>
            <a:pPr>
              <a:lnSpc>
                <a:spcPts val="3779"/>
              </a:lnSpc>
              <a:spcBef>
                <a:spcPct val="0"/>
              </a:spcBef>
            </a:pPr>
            <a:r>
              <a:rPr lang="en-US" sz="2699">
                <a:solidFill>
                  <a:srgbClr val="000000"/>
                </a:solidFill>
                <a:latin typeface="Open Sans Light"/>
              </a:rPr>
              <a:t>• Specificity: 95.12%</a:t>
            </a:r>
          </a:p>
          <a:p>
            <a:pPr>
              <a:lnSpc>
                <a:spcPts val="3779"/>
              </a:lnSpc>
              <a:spcBef>
                <a:spcPct val="0"/>
              </a:spcBef>
            </a:pPr>
            <a:r>
              <a:rPr lang="en-US" sz="2699">
                <a:solidFill>
                  <a:srgbClr val="000000"/>
                </a:solidFill>
                <a:latin typeface="Open Sans Light"/>
              </a:rPr>
              <a:t>• Precision: 95.95%</a:t>
            </a:r>
          </a:p>
          <a:p>
            <a:pPr>
              <a:lnSpc>
                <a:spcPts val="3779"/>
              </a:lnSpc>
              <a:spcBef>
                <a:spcPct val="0"/>
              </a:spcBef>
            </a:pPr>
          </a:p>
        </p:txBody>
      </p:sp>
      <p:sp>
        <p:nvSpPr>
          <p:cNvPr name="TextBox 15" id="15"/>
          <p:cNvSpPr txBox="true"/>
          <p:nvPr/>
        </p:nvSpPr>
        <p:spPr>
          <a:xfrm rot="0">
            <a:off x="13664826" y="4999652"/>
            <a:ext cx="5720655" cy="2369821"/>
          </a:xfrm>
          <a:prstGeom prst="rect">
            <a:avLst/>
          </a:prstGeom>
        </p:spPr>
        <p:txBody>
          <a:bodyPr anchor="t" rtlCol="false" tIns="0" lIns="0" bIns="0" rIns="0">
            <a:spAutoFit/>
          </a:bodyPr>
          <a:lstStyle/>
          <a:p>
            <a:pPr>
              <a:lnSpc>
                <a:spcPts val="3779"/>
              </a:lnSpc>
              <a:spcBef>
                <a:spcPct val="0"/>
              </a:spcBef>
            </a:pPr>
            <a:r>
              <a:rPr lang="en-US" sz="2699">
                <a:solidFill>
                  <a:srgbClr val="000000"/>
                </a:solidFill>
                <a:latin typeface="Open Sans Bold"/>
              </a:rPr>
              <a:t> - Radial Kernel:</a:t>
            </a:r>
          </a:p>
          <a:p>
            <a:pPr>
              <a:lnSpc>
                <a:spcPts val="3779"/>
              </a:lnSpc>
              <a:spcBef>
                <a:spcPct val="0"/>
              </a:spcBef>
            </a:pPr>
            <a:r>
              <a:rPr lang="en-US" sz="2699">
                <a:solidFill>
                  <a:srgbClr val="000000"/>
                </a:solidFill>
                <a:latin typeface="Open Sans Light"/>
              </a:rPr>
              <a:t>• Sensitivity: 100%</a:t>
            </a:r>
          </a:p>
          <a:p>
            <a:pPr>
              <a:lnSpc>
                <a:spcPts val="3779"/>
              </a:lnSpc>
              <a:spcBef>
                <a:spcPct val="0"/>
              </a:spcBef>
            </a:pPr>
            <a:r>
              <a:rPr lang="en-US" sz="2699">
                <a:solidFill>
                  <a:srgbClr val="000000"/>
                </a:solidFill>
                <a:latin typeface="Open Sans Light"/>
              </a:rPr>
              <a:t>• Specificity: 97.56%</a:t>
            </a:r>
          </a:p>
          <a:p>
            <a:pPr>
              <a:lnSpc>
                <a:spcPts val="3779"/>
              </a:lnSpc>
              <a:spcBef>
                <a:spcPct val="0"/>
              </a:spcBef>
            </a:pPr>
            <a:r>
              <a:rPr lang="en-US" sz="2699">
                <a:solidFill>
                  <a:srgbClr val="000000"/>
                </a:solidFill>
                <a:latin typeface="Open Sans Light"/>
              </a:rPr>
              <a:t>• Precision: 98.65%</a:t>
            </a:r>
          </a:p>
          <a:p>
            <a:pPr>
              <a:lnSpc>
                <a:spcPts val="377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29845"/>
            <a:ext cx="12604448" cy="4073578"/>
            <a:chOff x="0" y="0"/>
            <a:chExt cx="2987721" cy="965589"/>
          </a:xfrm>
        </p:grpSpPr>
        <p:sp>
          <p:nvSpPr>
            <p:cNvPr name="Freeform 3" id="3"/>
            <p:cNvSpPr/>
            <p:nvPr/>
          </p:nvSpPr>
          <p:spPr>
            <a:xfrm flipH="false" flipV="false" rot="0">
              <a:off x="0" y="0"/>
              <a:ext cx="2987721" cy="965589"/>
            </a:xfrm>
            <a:custGeom>
              <a:avLst/>
              <a:gdLst/>
              <a:ahLst/>
              <a:cxnLst/>
              <a:rect r="r" b="b" t="t" l="l"/>
              <a:pathLst>
                <a:path h="965589" w="2987721">
                  <a:moveTo>
                    <a:pt x="0" y="0"/>
                  </a:moveTo>
                  <a:lnTo>
                    <a:pt x="2987721" y="0"/>
                  </a:lnTo>
                  <a:lnTo>
                    <a:pt x="2987721" y="965589"/>
                  </a:lnTo>
                  <a:lnTo>
                    <a:pt x="0" y="965589"/>
                  </a:lnTo>
                  <a:close/>
                </a:path>
              </a:pathLst>
            </a:custGeom>
            <a:solidFill>
              <a:srgbClr val="143572"/>
            </a:solidFill>
          </p:spPr>
        </p:sp>
        <p:sp>
          <p:nvSpPr>
            <p:cNvPr name="TextBox 4" id="4"/>
            <p:cNvSpPr txBox="true"/>
            <p:nvPr/>
          </p:nvSpPr>
          <p:spPr>
            <a:xfrm>
              <a:off x="0" y="-38100"/>
              <a:ext cx="2987721" cy="100368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5718782" y="4407045"/>
            <a:ext cx="12569218" cy="5879955"/>
            <a:chOff x="0" y="0"/>
            <a:chExt cx="2979370" cy="1393767"/>
          </a:xfrm>
        </p:grpSpPr>
        <p:sp>
          <p:nvSpPr>
            <p:cNvPr name="Freeform 6" id="6"/>
            <p:cNvSpPr/>
            <p:nvPr/>
          </p:nvSpPr>
          <p:spPr>
            <a:xfrm flipH="false" flipV="false" rot="0">
              <a:off x="0" y="0"/>
              <a:ext cx="2979370" cy="1393767"/>
            </a:xfrm>
            <a:custGeom>
              <a:avLst/>
              <a:gdLst/>
              <a:ahLst/>
              <a:cxnLst/>
              <a:rect r="r" b="b" t="t" l="l"/>
              <a:pathLst>
                <a:path h="1393767" w="2979370">
                  <a:moveTo>
                    <a:pt x="0" y="0"/>
                  </a:moveTo>
                  <a:lnTo>
                    <a:pt x="2979370" y="0"/>
                  </a:lnTo>
                  <a:lnTo>
                    <a:pt x="2979370" y="1393767"/>
                  </a:lnTo>
                  <a:lnTo>
                    <a:pt x="0" y="1393767"/>
                  </a:lnTo>
                  <a:close/>
                </a:path>
              </a:pathLst>
            </a:custGeom>
            <a:solidFill>
              <a:srgbClr val="32AD97"/>
            </a:solidFill>
          </p:spPr>
        </p:sp>
        <p:sp>
          <p:nvSpPr>
            <p:cNvPr name="TextBox 7" id="7"/>
            <p:cNvSpPr txBox="true"/>
            <p:nvPr/>
          </p:nvSpPr>
          <p:spPr>
            <a:xfrm>
              <a:off x="0" y="-38100"/>
              <a:ext cx="2979370" cy="1431867"/>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446162" y="120143"/>
            <a:ext cx="11557229" cy="3712211"/>
          </a:xfrm>
          <a:prstGeom prst="rect">
            <a:avLst/>
          </a:prstGeom>
        </p:spPr>
        <p:txBody>
          <a:bodyPr anchor="t" rtlCol="false" tIns="0" lIns="0" bIns="0" rIns="0">
            <a:spAutoFit/>
          </a:bodyPr>
          <a:lstStyle/>
          <a:p>
            <a:pPr algn="just">
              <a:lnSpc>
                <a:spcPts val="3679"/>
              </a:lnSpc>
            </a:pPr>
            <a:r>
              <a:rPr lang="en-US" sz="2299">
                <a:solidFill>
                  <a:srgbClr val="EEF2F5"/>
                </a:solidFill>
                <a:latin typeface="Poppins"/>
                <a:ea typeface="Poppins"/>
              </a:rPr>
              <a:t>In the study ¨ Serum thymidine kinase 1 activity in breast cancer¨ (Nisman et al., 2010) </a:t>
            </a:r>
            <a:r>
              <a:rPr lang="en-US" sz="2299">
                <a:solidFill>
                  <a:srgbClr val="EEF2F5"/>
                </a:solidFill>
                <a:latin typeface="Poppins Bold"/>
              </a:rPr>
              <a:t>TK1</a:t>
            </a:r>
            <a:r>
              <a:rPr lang="en-US" sz="2299">
                <a:solidFill>
                  <a:srgbClr val="EEF2F5"/>
                </a:solidFill>
                <a:latin typeface="Poppins"/>
              </a:rPr>
              <a:t> gene activity was evaluated in 161 patients with primary invasive breast cancer, analyzing its association with various clinicopathological features and its prognostic impact in terms of recurrence-free survival. The results revealed significantly elevated TK1 activity compared to healthy women, supporting previous findings. Linear regression models and decision trees resulted in the </a:t>
            </a:r>
            <a:r>
              <a:rPr lang="en-US" sz="2299">
                <a:solidFill>
                  <a:srgbClr val="EEF2F5"/>
                </a:solidFill>
                <a:latin typeface="Poppins Bold"/>
              </a:rPr>
              <a:t>TK1 </a:t>
            </a:r>
            <a:r>
              <a:rPr lang="en-US" sz="2299">
                <a:solidFill>
                  <a:srgbClr val="EEF2F5"/>
                </a:solidFill>
                <a:latin typeface="Poppins"/>
              </a:rPr>
              <a:t>gene being an indicator for breast cancer assessment and prognosis.</a:t>
            </a:r>
          </a:p>
        </p:txBody>
      </p:sp>
      <p:sp>
        <p:nvSpPr>
          <p:cNvPr name="TextBox 9" id="9"/>
          <p:cNvSpPr txBox="true"/>
          <p:nvPr/>
        </p:nvSpPr>
        <p:spPr>
          <a:xfrm rot="0">
            <a:off x="6224776" y="4577080"/>
            <a:ext cx="11516627" cy="5233670"/>
          </a:xfrm>
          <a:prstGeom prst="rect">
            <a:avLst/>
          </a:prstGeom>
        </p:spPr>
        <p:txBody>
          <a:bodyPr anchor="t" rtlCol="false" tIns="0" lIns="0" bIns="0" rIns="0">
            <a:spAutoFit/>
          </a:bodyPr>
          <a:lstStyle/>
          <a:p>
            <a:pPr algn="just">
              <a:lnSpc>
                <a:spcPts val="3759"/>
              </a:lnSpc>
            </a:pPr>
            <a:r>
              <a:rPr lang="en-US" sz="2349">
                <a:solidFill>
                  <a:srgbClr val="FFFFFF"/>
                </a:solidFill>
                <a:latin typeface="Poppins"/>
              </a:rPr>
              <a:t>Based on the results obtained from the analyzed models, it is highlighted that the SKIL gene has emerged as a significant predictor in the decision tree model. This finding was supported by the linear regression model, reinforcing the validity of SKIL as a key predictor for breast cancer. Furthermore, the association of SKIL as an early marker for breast cancer is corroborated in the article 'miR-574-5p attenuates proliferation, migration, and EMT in triple-negative breast cancer cells by targeting BCL11A and SOX2 to inhibit the SKIL/TAZ/CTGF axis'. This study supports the clinical relevance of SKIL and provides a scientific basis for considering its utility as an early marker in the context of breast cancer."  However, further testing of these models is needed to determine the effectiveness of this gene as a predictor.</a:t>
            </a:r>
          </a:p>
        </p:txBody>
      </p:sp>
      <p:sp>
        <p:nvSpPr>
          <p:cNvPr name="TextBox 10" id="10"/>
          <p:cNvSpPr txBox="true"/>
          <p:nvPr/>
        </p:nvSpPr>
        <p:spPr>
          <a:xfrm rot="0">
            <a:off x="1074796" y="5101602"/>
            <a:ext cx="4643986" cy="838200"/>
          </a:xfrm>
          <a:prstGeom prst="rect">
            <a:avLst/>
          </a:prstGeom>
        </p:spPr>
        <p:txBody>
          <a:bodyPr anchor="t" rtlCol="false" tIns="0" lIns="0" bIns="0" rIns="0">
            <a:spAutoFit/>
          </a:bodyPr>
          <a:lstStyle/>
          <a:p>
            <a:pPr>
              <a:lnSpc>
                <a:spcPts val="6239"/>
              </a:lnSpc>
            </a:pPr>
            <a:r>
              <a:rPr lang="en-US" sz="5199">
                <a:solidFill>
                  <a:srgbClr val="101010"/>
                </a:solidFill>
                <a:latin typeface="Poppins Bold"/>
              </a:rPr>
              <a:t>Conclusion</a:t>
            </a:r>
          </a:p>
        </p:txBody>
      </p:sp>
      <p:sp>
        <p:nvSpPr>
          <p:cNvPr name="Freeform 11" id="11"/>
          <p:cNvSpPr/>
          <p:nvPr/>
        </p:nvSpPr>
        <p:spPr>
          <a:xfrm flipH="true" flipV="false" rot="0">
            <a:off x="-2729384" y="5143500"/>
            <a:ext cx="8166327" cy="6636996"/>
          </a:xfrm>
          <a:custGeom>
            <a:avLst/>
            <a:gdLst/>
            <a:ahLst/>
            <a:cxnLst/>
            <a:rect r="r" b="b" t="t" l="l"/>
            <a:pathLst>
              <a:path h="6636996" w="8166327">
                <a:moveTo>
                  <a:pt x="8166327" y="0"/>
                </a:moveTo>
                <a:lnTo>
                  <a:pt x="0" y="0"/>
                </a:lnTo>
                <a:lnTo>
                  <a:pt x="0" y="6636996"/>
                </a:lnTo>
                <a:lnTo>
                  <a:pt x="8166327" y="6636996"/>
                </a:lnTo>
                <a:lnTo>
                  <a:pt x="81663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DAF0wXrwtlE</dc:identifier>
  <dcterms:modified xsi:type="dcterms:W3CDTF">2011-08-01T06:04:30Z</dcterms:modified>
  <cp:revision>1</cp:revision>
  <dc:title>Company Overview</dc:title>
</cp:coreProperties>
</file>

<file path=docProps/thumbnail.jpeg>
</file>